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62" r:id="rId1"/>
    <p:sldMasterId id="2147483774" r:id="rId2"/>
    <p:sldMasterId id="2147483786" r:id="rId3"/>
  </p:sldMasterIdLst>
  <p:notesMasterIdLst>
    <p:notesMasterId r:id="rId36"/>
  </p:notesMasterIdLst>
  <p:handoutMasterIdLst>
    <p:handoutMasterId r:id="rId37"/>
  </p:handoutMasterIdLst>
  <p:sldIdLst>
    <p:sldId id="256" r:id="rId4"/>
    <p:sldId id="257" r:id="rId5"/>
    <p:sldId id="258" r:id="rId6"/>
    <p:sldId id="259" r:id="rId7"/>
    <p:sldId id="260" r:id="rId8"/>
    <p:sldId id="261" r:id="rId9"/>
    <p:sldId id="262" r:id="rId10"/>
    <p:sldId id="263" r:id="rId11"/>
    <p:sldId id="264" r:id="rId12"/>
    <p:sldId id="265" r:id="rId13"/>
    <p:sldId id="287"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x="9144000" cy="6858000" type="screen4x3"/>
  <p:notesSz cx="6934200" cy="9232900"/>
  <p:defaultTextStyle>
    <a:defPPr>
      <a:defRPr lang="en-US"/>
    </a:defPPr>
    <a:lvl1pPr algn="l" rtl="0" eaLnBrk="0" fontAlgn="base" hangingPunct="0">
      <a:spcBef>
        <a:spcPct val="0"/>
      </a:spcBef>
      <a:spcAft>
        <a:spcPct val="0"/>
      </a:spcAft>
      <a:defRPr b="1" kern="1200">
        <a:solidFill>
          <a:srgbClr val="0033CC"/>
        </a:solidFill>
        <a:latin typeface="Verdana" pitchFamily="34" charset="0"/>
        <a:ea typeface="+mn-ea"/>
        <a:cs typeface="+mn-cs"/>
      </a:defRPr>
    </a:lvl1pPr>
    <a:lvl2pPr marL="457200" algn="l" rtl="0" eaLnBrk="0" fontAlgn="base" hangingPunct="0">
      <a:spcBef>
        <a:spcPct val="0"/>
      </a:spcBef>
      <a:spcAft>
        <a:spcPct val="0"/>
      </a:spcAft>
      <a:defRPr b="1" kern="1200">
        <a:solidFill>
          <a:srgbClr val="0033CC"/>
        </a:solidFill>
        <a:latin typeface="Verdana" pitchFamily="34" charset="0"/>
        <a:ea typeface="+mn-ea"/>
        <a:cs typeface="+mn-cs"/>
      </a:defRPr>
    </a:lvl2pPr>
    <a:lvl3pPr marL="914400" algn="l" rtl="0" eaLnBrk="0" fontAlgn="base" hangingPunct="0">
      <a:spcBef>
        <a:spcPct val="0"/>
      </a:spcBef>
      <a:spcAft>
        <a:spcPct val="0"/>
      </a:spcAft>
      <a:defRPr b="1" kern="1200">
        <a:solidFill>
          <a:srgbClr val="0033CC"/>
        </a:solidFill>
        <a:latin typeface="Verdana" pitchFamily="34" charset="0"/>
        <a:ea typeface="+mn-ea"/>
        <a:cs typeface="+mn-cs"/>
      </a:defRPr>
    </a:lvl3pPr>
    <a:lvl4pPr marL="1371600" algn="l" rtl="0" eaLnBrk="0" fontAlgn="base" hangingPunct="0">
      <a:spcBef>
        <a:spcPct val="0"/>
      </a:spcBef>
      <a:spcAft>
        <a:spcPct val="0"/>
      </a:spcAft>
      <a:defRPr b="1" kern="1200">
        <a:solidFill>
          <a:srgbClr val="0033CC"/>
        </a:solidFill>
        <a:latin typeface="Verdana" pitchFamily="34" charset="0"/>
        <a:ea typeface="+mn-ea"/>
        <a:cs typeface="+mn-cs"/>
      </a:defRPr>
    </a:lvl4pPr>
    <a:lvl5pPr marL="1828800" algn="l" rtl="0" eaLnBrk="0" fontAlgn="base" hangingPunct="0">
      <a:spcBef>
        <a:spcPct val="0"/>
      </a:spcBef>
      <a:spcAft>
        <a:spcPct val="0"/>
      </a:spcAft>
      <a:defRPr b="1" kern="1200">
        <a:solidFill>
          <a:srgbClr val="0033CC"/>
        </a:solidFill>
        <a:latin typeface="Verdana" pitchFamily="34" charset="0"/>
        <a:ea typeface="+mn-ea"/>
        <a:cs typeface="+mn-cs"/>
      </a:defRPr>
    </a:lvl5pPr>
    <a:lvl6pPr marL="2286000" algn="l" defTabSz="914400" rtl="0" eaLnBrk="1" latinLnBrk="0" hangingPunct="1">
      <a:defRPr b="1" kern="1200">
        <a:solidFill>
          <a:srgbClr val="0033CC"/>
        </a:solidFill>
        <a:latin typeface="Verdana" pitchFamily="34" charset="0"/>
        <a:ea typeface="+mn-ea"/>
        <a:cs typeface="+mn-cs"/>
      </a:defRPr>
    </a:lvl6pPr>
    <a:lvl7pPr marL="2743200" algn="l" defTabSz="914400" rtl="0" eaLnBrk="1" latinLnBrk="0" hangingPunct="1">
      <a:defRPr b="1" kern="1200">
        <a:solidFill>
          <a:srgbClr val="0033CC"/>
        </a:solidFill>
        <a:latin typeface="Verdana" pitchFamily="34" charset="0"/>
        <a:ea typeface="+mn-ea"/>
        <a:cs typeface="+mn-cs"/>
      </a:defRPr>
    </a:lvl7pPr>
    <a:lvl8pPr marL="3200400" algn="l" defTabSz="914400" rtl="0" eaLnBrk="1" latinLnBrk="0" hangingPunct="1">
      <a:defRPr b="1" kern="1200">
        <a:solidFill>
          <a:srgbClr val="0033CC"/>
        </a:solidFill>
        <a:latin typeface="Verdana" pitchFamily="34" charset="0"/>
        <a:ea typeface="+mn-ea"/>
        <a:cs typeface="+mn-cs"/>
      </a:defRPr>
    </a:lvl8pPr>
    <a:lvl9pPr marL="3657600" algn="l" defTabSz="914400" rtl="0" eaLnBrk="1" latinLnBrk="0" hangingPunct="1">
      <a:defRPr b="1" kern="1200">
        <a:solidFill>
          <a:srgbClr val="0033CC"/>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162C"/>
    <a:srgbClr val="E2E2C6"/>
    <a:srgbClr val="EBE2C6"/>
    <a:srgbClr val="F4E2C6"/>
    <a:srgbClr val="F8EAD4"/>
    <a:srgbClr val="FFF7D9"/>
    <a:srgbClr val="FFEBC3"/>
    <a:srgbClr val="0D1395"/>
    <a:srgbClr val="4A57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700" autoAdjust="0"/>
  </p:normalViewPr>
  <p:slideViewPr>
    <p:cSldViewPr snapToGrid="0" snapToObjects="1">
      <p:cViewPr varScale="1">
        <p:scale>
          <a:sx n="54" d="100"/>
          <a:sy n="54" d="100"/>
        </p:scale>
        <p:origin x="-989" y="-77"/>
      </p:cViewPr>
      <p:guideLst>
        <p:guide orient="horz" pos="2160"/>
        <p:guide orient="horz" pos="1157"/>
        <p:guide pos="2880"/>
        <p:guide pos="240"/>
        <p:guide pos="5520"/>
        <p:guide pos="5617"/>
        <p:guide pos="3320"/>
        <p:guide pos="34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9858" name="Rectangle 2"/>
          <p:cNvSpPr>
            <a:spLocks noGrp="1" noChangeArrowheads="1"/>
          </p:cNvSpPr>
          <p:nvPr>
            <p:ph type="hdr" sz="quarter"/>
          </p:nvPr>
        </p:nvSpPr>
        <p:spPr bwMode="auto">
          <a:xfrm>
            <a:off x="0" y="1"/>
            <a:ext cx="3005121" cy="461034"/>
          </a:xfrm>
          <a:prstGeom prst="rect">
            <a:avLst/>
          </a:prstGeom>
          <a:noFill/>
          <a:ln w="9525">
            <a:noFill/>
            <a:miter lim="800000"/>
            <a:headEnd/>
            <a:tailEnd/>
          </a:ln>
          <a:effectLst/>
        </p:spPr>
        <p:txBody>
          <a:bodyPr vert="horz" wrap="square" lIns="92379" tIns="46190" rIns="92379" bIns="46190" numCol="1" anchor="t" anchorCtr="0" compatLnSpc="1">
            <a:prstTxWarp prst="textNoShape">
              <a:avLst/>
            </a:prstTxWarp>
          </a:bodyPr>
          <a:lstStyle>
            <a:lvl1pPr defTabSz="923959" eaLnBrk="1" hangingPunct="1">
              <a:defRPr sz="1200" b="0">
                <a:solidFill>
                  <a:schemeClr val="tx1"/>
                </a:solidFill>
                <a:latin typeface="Arial" charset="0"/>
              </a:defRPr>
            </a:lvl1pPr>
          </a:lstStyle>
          <a:p>
            <a:endParaRPr lang="en-US" dirty="0"/>
          </a:p>
        </p:txBody>
      </p:sp>
      <p:sp>
        <p:nvSpPr>
          <p:cNvPr id="249859" name="Rectangle 3"/>
          <p:cNvSpPr>
            <a:spLocks noGrp="1" noChangeArrowheads="1"/>
          </p:cNvSpPr>
          <p:nvPr>
            <p:ph type="dt" sz="quarter" idx="1"/>
          </p:nvPr>
        </p:nvSpPr>
        <p:spPr bwMode="auto">
          <a:xfrm>
            <a:off x="3927574" y="1"/>
            <a:ext cx="3005121" cy="461034"/>
          </a:xfrm>
          <a:prstGeom prst="rect">
            <a:avLst/>
          </a:prstGeom>
          <a:noFill/>
          <a:ln w="9525">
            <a:noFill/>
            <a:miter lim="800000"/>
            <a:headEnd/>
            <a:tailEnd/>
          </a:ln>
          <a:effectLst/>
        </p:spPr>
        <p:txBody>
          <a:bodyPr vert="horz" wrap="square" lIns="92379" tIns="46190" rIns="92379" bIns="46190" numCol="1" anchor="t" anchorCtr="0" compatLnSpc="1">
            <a:prstTxWarp prst="textNoShape">
              <a:avLst/>
            </a:prstTxWarp>
          </a:bodyPr>
          <a:lstStyle>
            <a:lvl1pPr algn="r" defTabSz="923959" eaLnBrk="1" hangingPunct="1">
              <a:defRPr sz="1200" b="0">
                <a:solidFill>
                  <a:schemeClr val="tx1"/>
                </a:solidFill>
                <a:latin typeface="Arial" charset="0"/>
              </a:defRPr>
            </a:lvl1pPr>
          </a:lstStyle>
          <a:p>
            <a:endParaRPr lang="en-US" dirty="0"/>
          </a:p>
        </p:txBody>
      </p:sp>
      <p:sp>
        <p:nvSpPr>
          <p:cNvPr id="249860" name="Rectangle 4"/>
          <p:cNvSpPr>
            <a:spLocks noGrp="1" noChangeArrowheads="1"/>
          </p:cNvSpPr>
          <p:nvPr>
            <p:ph type="ftr" sz="quarter" idx="2"/>
          </p:nvPr>
        </p:nvSpPr>
        <p:spPr bwMode="auto">
          <a:xfrm>
            <a:off x="0" y="8770340"/>
            <a:ext cx="3005121" cy="461034"/>
          </a:xfrm>
          <a:prstGeom prst="rect">
            <a:avLst/>
          </a:prstGeom>
          <a:noFill/>
          <a:ln w="9525">
            <a:noFill/>
            <a:miter lim="800000"/>
            <a:headEnd/>
            <a:tailEnd/>
          </a:ln>
          <a:effectLst/>
        </p:spPr>
        <p:txBody>
          <a:bodyPr vert="horz" wrap="square" lIns="92379" tIns="46190" rIns="92379" bIns="46190" numCol="1" anchor="b" anchorCtr="0" compatLnSpc="1">
            <a:prstTxWarp prst="textNoShape">
              <a:avLst/>
            </a:prstTxWarp>
          </a:bodyPr>
          <a:lstStyle>
            <a:lvl1pPr defTabSz="923959" eaLnBrk="1" hangingPunct="1">
              <a:defRPr sz="1200" b="0">
                <a:solidFill>
                  <a:schemeClr val="tx1"/>
                </a:solidFill>
                <a:latin typeface="Arial" charset="0"/>
              </a:defRPr>
            </a:lvl1pPr>
          </a:lstStyle>
          <a:p>
            <a:endParaRPr lang="en-US" dirty="0"/>
          </a:p>
        </p:txBody>
      </p:sp>
      <p:sp>
        <p:nvSpPr>
          <p:cNvPr id="249861" name="Rectangle 5"/>
          <p:cNvSpPr>
            <a:spLocks noGrp="1" noChangeArrowheads="1"/>
          </p:cNvSpPr>
          <p:nvPr>
            <p:ph type="sldNum" sz="quarter" idx="3"/>
          </p:nvPr>
        </p:nvSpPr>
        <p:spPr bwMode="auto">
          <a:xfrm>
            <a:off x="3927574" y="8770340"/>
            <a:ext cx="3005121" cy="461034"/>
          </a:xfrm>
          <a:prstGeom prst="rect">
            <a:avLst/>
          </a:prstGeom>
          <a:noFill/>
          <a:ln w="9525">
            <a:noFill/>
            <a:miter lim="800000"/>
            <a:headEnd/>
            <a:tailEnd/>
          </a:ln>
          <a:effectLst/>
        </p:spPr>
        <p:txBody>
          <a:bodyPr vert="horz" wrap="square" lIns="92379" tIns="46190" rIns="92379" bIns="46190" numCol="1" anchor="b" anchorCtr="0" compatLnSpc="1">
            <a:prstTxWarp prst="textNoShape">
              <a:avLst/>
            </a:prstTxWarp>
          </a:bodyPr>
          <a:lstStyle>
            <a:lvl1pPr algn="r" defTabSz="923959" eaLnBrk="1" hangingPunct="1">
              <a:defRPr sz="1200" b="0">
                <a:solidFill>
                  <a:schemeClr val="tx1"/>
                </a:solidFill>
                <a:latin typeface="Arial" charset="0"/>
              </a:defRPr>
            </a:lvl1pPr>
          </a:lstStyle>
          <a:p>
            <a:fld id="{F293FBED-8597-4930-8712-EF0E13B79343}" type="slidenum">
              <a:rPr lang="en-US"/>
              <a:pPr/>
              <a:t>‹#›</a:t>
            </a:fld>
            <a:endParaRPr lang="en-US" dirty="0"/>
          </a:p>
        </p:txBody>
      </p:sp>
    </p:spTree>
    <p:extLst>
      <p:ext uri="{BB962C8B-B14F-4D97-AF65-F5344CB8AC3E}">
        <p14:creationId xmlns:p14="http://schemas.microsoft.com/office/powerpoint/2010/main" xmlns="" val="809371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42" name="Rectangle 2"/>
          <p:cNvSpPr>
            <a:spLocks noGrp="1" noChangeArrowheads="1"/>
          </p:cNvSpPr>
          <p:nvPr>
            <p:ph type="hdr" sz="quarter"/>
          </p:nvPr>
        </p:nvSpPr>
        <p:spPr bwMode="auto">
          <a:xfrm>
            <a:off x="0" y="1"/>
            <a:ext cx="3005121" cy="461034"/>
          </a:xfrm>
          <a:prstGeom prst="rect">
            <a:avLst/>
          </a:prstGeom>
          <a:noFill/>
          <a:ln w="9525">
            <a:noFill/>
            <a:miter lim="800000"/>
            <a:headEnd/>
            <a:tailEnd/>
          </a:ln>
          <a:effectLst/>
        </p:spPr>
        <p:txBody>
          <a:bodyPr vert="horz" wrap="square" lIns="92379" tIns="46190" rIns="92379" bIns="46190" numCol="1" anchor="t" anchorCtr="0" compatLnSpc="1">
            <a:prstTxWarp prst="textNoShape">
              <a:avLst/>
            </a:prstTxWarp>
          </a:bodyPr>
          <a:lstStyle>
            <a:lvl1pPr defTabSz="923959" eaLnBrk="1" hangingPunct="1">
              <a:defRPr sz="1200" b="0">
                <a:solidFill>
                  <a:schemeClr val="tx1"/>
                </a:solidFill>
                <a:latin typeface="Arial" charset="0"/>
              </a:defRPr>
            </a:lvl1pPr>
          </a:lstStyle>
          <a:p>
            <a:endParaRPr lang="en-US" dirty="0"/>
          </a:p>
        </p:txBody>
      </p:sp>
      <p:sp>
        <p:nvSpPr>
          <p:cNvPr id="522243" name="Rectangle 3"/>
          <p:cNvSpPr>
            <a:spLocks noGrp="1" noChangeArrowheads="1"/>
          </p:cNvSpPr>
          <p:nvPr>
            <p:ph type="dt" idx="1"/>
          </p:nvPr>
        </p:nvSpPr>
        <p:spPr bwMode="auto">
          <a:xfrm>
            <a:off x="3927574" y="1"/>
            <a:ext cx="3005121" cy="461034"/>
          </a:xfrm>
          <a:prstGeom prst="rect">
            <a:avLst/>
          </a:prstGeom>
          <a:noFill/>
          <a:ln w="9525">
            <a:noFill/>
            <a:miter lim="800000"/>
            <a:headEnd/>
            <a:tailEnd/>
          </a:ln>
          <a:effectLst/>
        </p:spPr>
        <p:txBody>
          <a:bodyPr vert="horz" wrap="square" lIns="92379" tIns="46190" rIns="92379" bIns="46190" numCol="1" anchor="t" anchorCtr="0" compatLnSpc="1">
            <a:prstTxWarp prst="textNoShape">
              <a:avLst/>
            </a:prstTxWarp>
          </a:bodyPr>
          <a:lstStyle>
            <a:lvl1pPr algn="r" defTabSz="923959" eaLnBrk="1" hangingPunct="1">
              <a:defRPr sz="1200" b="0">
                <a:solidFill>
                  <a:schemeClr val="tx1"/>
                </a:solidFill>
                <a:latin typeface="Arial" charset="0"/>
              </a:defRPr>
            </a:lvl1pPr>
          </a:lstStyle>
          <a:p>
            <a:endParaRPr lang="en-US" dirty="0"/>
          </a:p>
        </p:txBody>
      </p:sp>
      <p:sp>
        <p:nvSpPr>
          <p:cNvPr id="522244" name="Rectangle 4"/>
          <p:cNvSpPr>
            <a:spLocks noGrp="1" noRot="1" noChangeAspect="1" noChangeArrowheads="1" noTextEdit="1"/>
          </p:cNvSpPr>
          <p:nvPr>
            <p:ph type="sldImg" idx="2"/>
          </p:nvPr>
        </p:nvSpPr>
        <p:spPr bwMode="auto">
          <a:xfrm>
            <a:off x="1158875" y="693738"/>
            <a:ext cx="4616450" cy="3462337"/>
          </a:xfrm>
          <a:prstGeom prst="rect">
            <a:avLst/>
          </a:prstGeom>
          <a:noFill/>
          <a:ln w="9525">
            <a:solidFill>
              <a:srgbClr val="000000"/>
            </a:solidFill>
            <a:miter lim="800000"/>
            <a:headEnd/>
            <a:tailEnd/>
          </a:ln>
          <a:effectLst/>
        </p:spPr>
      </p:sp>
      <p:sp>
        <p:nvSpPr>
          <p:cNvPr id="522245" name="Rectangle 5"/>
          <p:cNvSpPr>
            <a:spLocks noGrp="1" noChangeArrowheads="1"/>
          </p:cNvSpPr>
          <p:nvPr>
            <p:ph type="body" sz="quarter" idx="3"/>
          </p:nvPr>
        </p:nvSpPr>
        <p:spPr bwMode="auto">
          <a:xfrm>
            <a:off x="693722" y="4385934"/>
            <a:ext cx="5546758" cy="4153889"/>
          </a:xfrm>
          <a:prstGeom prst="rect">
            <a:avLst/>
          </a:prstGeom>
          <a:noFill/>
          <a:ln w="9525">
            <a:noFill/>
            <a:miter lim="800000"/>
            <a:headEnd/>
            <a:tailEnd/>
          </a:ln>
          <a:effectLst/>
        </p:spPr>
        <p:txBody>
          <a:bodyPr vert="horz" wrap="square" lIns="92379" tIns="46190" rIns="92379" bIns="4619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22246" name="Rectangle 6"/>
          <p:cNvSpPr>
            <a:spLocks noGrp="1" noChangeArrowheads="1"/>
          </p:cNvSpPr>
          <p:nvPr>
            <p:ph type="ftr" sz="quarter" idx="4"/>
          </p:nvPr>
        </p:nvSpPr>
        <p:spPr bwMode="auto">
          <a:xfrm>
            <a:off x="0" y="8770340"/>
            <a:ext cx="3005121" cy="461034"/>
          </a:xfrm>
          <a:prstGeom prst="rect">
            <a:avLst/>
          </a:prstGeom>
          <a:noFill/>
          <a:ln w="9525">
            <a:noFill/>
            <a:miter lim="800000"/>
            <a:headEnd/>
            <a:tailEnd/>
          </a:ln>
          <a:effectLst/>
        </p:spPr>
        <p:txBody>
          <a:bodyPr vert="horz" wrap="square" lIns="92379" tIns="46190" rIns="92379" bIns="46190" numCol="1" anchor="b" anchorCtr="0" compatLnSpc="1">
            <a:prstTxWarp prst="textNoShape">
              <a:avLst/>
            </a:prstTxWarp>
          </a:bodyPr>
          <a:lstStyle>
            <a:lvl1pPr defTabSz="923959" eaLnBrk="1" hangingPunct="1">
              <a:defRPr sz="1200" b="0">
                <a:solidFill>
                  <a:schemeClr val="tx1"/>
                </a:solidFill>
                <a:latin typeface="Arial" charset="0"/>
              </a:defRPr>
            </a:lvl1pPr>
          </a:lstStyle>
          <a:p>
            <a:endParaRPr lang="en-US" dirty="0"/>
          </a:p>
        </p:txBody>
      </p:sp>
      <p:sp>
        <p:nvSpPr>
          <p:cNvPr id="522247" name="Rectangle 7"/>
          <p:cNvSpPr>
            <a:spLocks noGrp="1" noChangeArrowheads="1"/>
          </p:cNvSpPr>
          <p:nvPr>
            <p:ph type="sldNum" sz="quarter" idx="5"/>
          </p:nvPr>
        </p:nvSpPr>
        <p:spPr bwMode="auto">
          <a:xfrm>
            <a:off x="3927574" y="8770340"/>
            <a:ext cx="3005121" cy="461034"/>
          </a:xfrm>
          <a:prstGeom prst="rect">
            <a:avLst/>
          </a:prstGeom>
          <a:noFill/>
          <a:ln w="9525">
            <a:noFill/>
            <a:miter lim="800000"/>
            <a:headEnd/>
            <a:tailEnd/>
          </a:ln>
          <a:effectLst/>
        </p:spPr>
        <p:txBody>
          <a:bodyPr vert="horz" wrap="square" lIns="92379" tIns="46190" rIns="92379" bIns="46190" numCol="1" anchor="b" anchorCtr="0" compatLnSpc="1">
            <a:prstTxWarp prst="textNoShape">
              <a:avLst/>
            </a:prstTxWarp>
          </a:bodyPr>
          <a:lstStyle>
            <a:lvl1pPr algn="r" defTabSz="923959" eaLnBrk="1" hangingPunct="1">
              <a:defRPr sz="1200" b="0">
                <a:solidFill>
                  <a:schemeClr val="tx1"/>
                </a:solidFill>
                <a:latin typeface="Arial" charset="0"/>
              </a:defRPr>
            </a:lvl1pPr>
          </a:lstStyle>
          <a:p>
            <a:fld id="{416AC2E0-7694-48C7-BC04-7BDCECDA2E34}" type="slidenum">
              <a:rPr lang="en-US"/>
              <a:pPr/>
              <a:t>‹#›</a:t>
            </a:fld>
            <a:endParaRPr lang="en-US" dirty="0"/>
          </a:p>
        </p:txBody>
      </p:sp>
    </p:spTree>
    <p:extLst>
      <p:ext uri="{BB962C8B-B14F-4D97-AF65-F5344CB8AC3E}">
        <p14:creationId xmlns:p14="http://schemas.microsoft.com/office/powerpoint/2010/main" xmlns="" val="38796082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ctrTitle" sz="quarter"/>
          </p:nvPr>
        </p:nvSpPr>
        <p:spPr>
          <a:xfrm>
            <a:off x="381001" y="1393825"/>
            <a:ext cx="8382000" cy="2047875"/>
          </a:xfrm>
          <a:effectLst>
            <a:outerShdw dist="17961" dir="2700000" algn="ctr" rotWithShape="0">
              <a:schemeClr val="tx1"/>
            </a:outerShdw>
          </a:effectLst>
        </p:spPr>
        <p:txBody>
          <a:bodyPr lIns="91440" rIns="91440" anchor="ctr"/>
          <a:lstStyle>
            <a:lvl1pPr>
              <a:defRPr sz="3600">
                <a:solidFill>
                  <a:schemeClr val="bg1"/>
                </a:solidFill>
              </a:defRPr>
            </a:lvl1pPr>
          </a:lstStyle>
          <a:p>
            <a:r>
              <a:rPr lang="en-US" dirty="0"/>
              <a:t>Click to edit Master title style</a:t>
            </a:r>
            <a:endParaRPr lang="de-DE" dirty="0"/>
          </a:p>
        </p:txBody>
      </p:sp>
      <p:sp>
        <p:nvSpPr>
          <p:cNvPr id="49155" name="Rectangle 3"/>
          <p:cNvSpPr>
            <a:spLocks noGrp="1" noChangeArrowheads="1"/>
          </p:cNvSpPr>
          <p:nvPr>
            <p:ph type="subTitle" sz="quarter" idx="1"/>
          </p:nvPr>
        </p:nvSpPr>
        <p:spPr>
          <a:xfrm>
            <a:off x="380999" y="3914775"/>
            <a:ext cx="8382001" cy="904875"/>
          </a:xfrm>
          <a:effectLst>
            <a:outerShdw dist="17961" dir="2700000" algn="ctr" rotWithShape="0">
              <a:schemeClr val="tx1"/>
            </a:outerShdw>
          </a:effectLst>
        </p:spPr>
        <p:txBody>
          <a:bodyPr lIns="91440" rIns="91440" anchor="ctr"/>
          <a:lstStyle>
            <a:lvl1pPr marL="0" indent="0" algn="ctr">
              <a:spcBef>
                <a:spcPct val="0"/>
              </a:spcBef>
              <a:buFont typeface="Wingdings" pitchFamily="2" charset="2"/>
              <a:buNone/>
              <a:defRPr b="0">
                <a:solidFill>
                  <a:schemeClr val="bg1"/>
                </a:solidFill>
              </a:defRPr>
            </a:lvl1pPr>
          </a:lstStyle>
          <a:p>
            <a:r>
              <a:rPr lang="en-US" dirty="0"/>
              <a:t>Click to edit Master text styles</a:t>
            </a:r>
          </a:p>
        </p:txBody>
      </p:sp>
      <p:sp>
        <p:nvSpPr>
          <p:cNvPr id="49156" name="Rectangle 4"/>
          <p:cNvSpPr>
            <a:spLocks noGrp="1" noChangeArrowheads="1"/>
          </p:cNvSpPr>
          <p:nvPr>
            <p:ph type="sldNum" sz="quarter" idx="4"/>
          </p:nvPr>
        </p:nvSpPr>
        <p:spPr/>
        <p:txBody>
          <a:bodyPr/>
          <a:lstStyle>
            <a:lvl1pPr>
              <a:defRPr>
                <a:solidFill>
                  <a:schemeClr val="bg1"/>
                </a:solidFill>
              </a:defRPr>
            </a:lvl1pPr>
          </a:lstStyle>
          <a:p>
            <a:fld id="{73E4BB72-BEF6-4B29-8CC6-7ADEA05E8BF6}" type="slidenum">
              <a:rPr lang="en-US"/>
              <a:pPr/>
              <a:t>‹#›</a:t>
            </a:fld>
            <a:endParaRPr lang="en-US" dirty="0"/>
          </a:p>
        </p:txBody>
      </p:sp>
      <p:pic>
        <p:nvPicPr>
          <p:cNvPr id="5" name="Picture 7" descr="C:\Documents and Settings\jdickers\Desktop\NMRS Logos\NMRS_Full_Logo_white.png"/>
          <p:cNvPicPr>
            <a:picLocks noChangeAspect="1" noChangeArrowheads="1"/>
          </p:cNvPicPr>
          <p:nvPr userDrawn="1"/>
        </p:nvPicPr>
        <p:blipFill>
          <a:blip r:embed="rId3" cstate="print"/>
          <a:srcRect/>
          <a:stretch>
            <a:fillRect/>
          </a:stretch>
        </p:blipFill>
        <p:spPr bwMode="auto">
          <a:xfrm>
            <a:off x="3303691" y="6091223"/>
            <a:ext cx="2536617" cy="514676"/>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613083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0999" y="1419498"/>
            <a:ext cx="8382001" cy="516227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D31892A3-F709-48A8-8E74-B57DABD24CE1}" type="slidenum">
              <a:rPr lang="en-US"/>
              <a:pPr/>
              <a:t>‹#›</a:t>
            </a:fld>
            <a:endParaRPr lang="en-US" dirty="0"/>
          </a:p>
        </p:txBody>
      </p:sp>
    </p:spTree>
    <p:extLst>
      <p:ext uri="{BB962C8B-B14F-4D97-AF65-F5344CB8AC3E}">
        <p14:creationId xmlns:p14="http://schemas.microsoft.com/office/powerpoint/2010/main" xmlns="" val="3013816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817CE5BF-EEEC-4970-A776-8A339B4AB043}" type="slidenum">
              <a:rPr lang="en-US"/>
              <a:pPr/>
              <a:t>‹#›</a:t>
            </a:fld>
            <a:endParaRPr lang="en-US" dirty="0"/>
          </a:p>
        </p:txBody>
      </p:sp>
    </p:spTree>
    <p:extLst>
      <p:ext uri="{BB962C8B-B14F-4D97-AF65-F5344CB8AC3E}">
        <p14:creationId xmlns:p14="http://schemas.microsoft.com/office/powerpoint/2010/main" xmlns="" val="20294051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714500"/>
            <a:ext cx="4256088" cy="4867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714500"/>
            <a:ext cx="4256087" cy="4867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02BA7B6F-2A11-4A23-AE5A-36DA0D63437E}" type="slidenum">
              <a:rPr lang="en-US"/>
              <a:pPr/>
              <a:t>‹#›</a:t>
            </a:fld>
            <a:endParaRPr lang="en-US" dirty="0"/>
          </a:p>
        </p:txBody>
      </p:sp>
    </p:spTree>
    <p:extLst>
      <p:ext uri="{BB962C8B-B14F-4D97-AF65-F5344CB8AC3E}">
        <p14:creationId xmlns:p14="http://schemas.microsoft.com/office/powerpoint/2010/main" xmlns="" val="12256794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B85196C5-20A1-4E44-A769-553AF2665624}" type="slidenum">
              <a:rPr lang="en-US"/>
              <a:pPr/>
              <a:t>‹#›</a:t>
            </a:fld>
            <a:endParaRPr lang="en-US" dirty="0"/>
          </a:p>
        </p:txBody>
      </p:sp>
    </p:spTree>
    <p:extLst>
      <p:ext uri="{BB962C8B-B14F-4D97-AF65-F5344CB8AC3E}">
        <p14:creationId xmlns:p14="http://schemas.microsoft.com/office/powerpoint/2010/main" xmlns="" val="39687631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73FFBD7D-0031-440D-B752-D64A9EF99BF0}" type="slidenum">
              <a:rPr lang="en-US"/>
              <a:pPr/>
              <a:t>‹#›</a:t>
            </a:fld>
            <a:endParaRPr lang="en-US" dirty="0"/>
          </a:p>
        </p:txBody>
      </p:sp>
    </p:spTree>
    <p:extLst>
      <p:ext uri="{BB962C8B-B14F-4D97-AF65-F5344CB8AC3E}">
        <p14:creationId xmlns:p14="http://schemas.microsoft.com/office/powerpoint/2010/main" xmlns="" val="8407376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651F572-475C-4D0F-BE5A-D9642621AF92}" type="slidenum">
              <a:rPr lang="en-US"/>
              <a:pPr/>
              <a:t>‹#›</a:t>
            </a:fld>
            <a:endParaRPr lang="en-US" dirty="0"/>
          </a:p>
        </p:txBody>
      </p:sp>
    </p:spTree>
    <p:extLst>
      <p:ext uri="{BB962C8B-B14F-4D97-AF65-F5344CB8AC3E}">
        <p14:creationId xmlns:p14="http://schemas.microsoft.com/office/powerpoint/2010/main" xmlns="" val="41548589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ctrTitle" sz="quarter"/>
          </p:nvPr>
        </p:nvSpPr>
        <p:spPr>
          <a:xfrm>
            <a:off x="381001" y="1393825"/>
            <a:ext cx="8382000" cy="2047875"/>
          </a:xfrm>
          <a:effectLst>
            <a:outerShdw dist="17961" dir="2700000" algn="ctr" rotWithShape="0">
              <a:schemeClr val="tx1"/>
            </a:outerShdw>
          </a:effectLst>
        </p:spPr>
        <p:txBody>
          <a:bodyPr lIns="91440" rIns="91440" anchor="ctr"/>
          <a:lstStyle>
            <a:lvl1pPr>
              <a:defRPr sz="3600">
                <a:solidFill>
                  <a:schemeClr val="bg1"/>
                </a:solidFill>
              </a:defRPr>
            </a:lvl1pPr>
          </a:lstStyle>
          <a:p>
            <a:r>
              <a:rPr lang="en-US" dirty="0"/>
              <a:t>Click to edit Master title style</a:t>
            </a:r>
            <a:endParaRPr lang="de-DE" dirty="0"/>
          </a:p>
        </p:txBody>
      </p:sp>
      <p:sp>
        <p:nvSpPr>
          <p:cNvPr id="49155" name="Rectangle 3"/>
          <p:cNvSpPr>
            <a:spLocks noGrp="1" noChangeArrowheads="1"/>
          </p:cNvSpPr>
          <p:nvPr>
            <p:ph type="subTitle" sz="quarter" idx="1"/>
          </p:nvPr>
        </p:nvSpPr>
        <p:spPr>
          <a:xfrm>
            <a:off x="381001" y="3914775"/>
            <a:ext cx="8382000" cy="904875"/>
          </a:xfrm>
          <a:effectLst>
            <a:outerShdw dist="17961" dir="2700000" algn="ctr" rotWithShape="0">
              <a:schemeClr val="tx1"/>
            </a:outerShdw>
          </a:effectLst>
        </p:spPr>
        <p:txBody>
          <a:bodyPr lIns="91440" rIns="91440" anchor="ctr"/>
          <a:lstStyle>
            <a:lvl1pPr marL="0" indent="0" algn="ctr">
              <a:spcBef>
                <a:spcPct val="0"/>
              </a:spcBef>
              <a:buFont typeface="Wingdings" pitchFamily="2" charset="2"/>
              <a:buNone/>
              <a:defRPr b="0">
                <a:solidFill>
                  <a:schemeClr val="bg1"/>
                </a:solidFill>
              </a:defRPr>
            </a:lvl1pPr>
          </a:lstStyle>
          <a:p>
            <a:r>
              <a:rPr lang="en-US"/>
              <a:t>Click to edit Master text styles</a:t>
            </a:r>
          </a:p>
        </p:txBody>
      </p:sp>
      <p:sp>
        <p:nvSpPr>
          <p:cNvPr id="49156" name="Rectangle 4"/>
          <p:cNvSpPr>
            <a:spLocks noGrp="1" noChangeArrowheads="1"/>
          </p:cNvSpPr>
          <p:nvPr>
            <p:ph type="sldNum" sz="quarter" idx="4"/>
          </p:nvPr>
        </p:nvSpPr>
        <p:spPr/>
        <p:txBody>
          <a:bodyPr/>
          <a:lstStyle>
            <a:lvl1pPr>
              <a:defRPr>
                <a:solidFill>
                  <a:schemeClr val="bg1"/>
                </a:solidFill>
              </a:defRPr>
            </a:lvl1pPr>
          </a:lstStyle>
          <a:p>
            <a:fld id="{73E4BB72-BEF6-4B29-8CC6-7ADEA05E8BF6}" type="slidenum">
              <a:rPr lang="en-US"/>
              <a:pPr/>
              <a:t>‹#›</a:t>
            </a:fld>
            <a:endParaRPr lang="en-US" dirty="0"/>
          </a:p>
        </p:txBody>
      </p:sp>
      <p:pic>
        <p:nvPicPr>
          <p:cNvPr id="5" name="Picture 7" descr="C:\Documents and Settings\jdickers\Desktop\NMRS Logos\NMRS_Full_Logo_white.png"/>
          <p:cNvPicPr>
            <a:picLocks noChangeAspect="1" noChangeArrowheads="1"/>
          </p:cNvPicPr>
          <p:nvPr userDrawn="1"/>
        </p:nvPicPr>
        <p:blipFill>
          <a:blip r:embed="rId3" cstate="print"/>
          <a:srcRect/>
          <a:stretch>
            <a:fillRect/>
          </a:stretch>
        </p:blipFill>
        <p:spPr bwMode="auto">
          <a:xfrm>
            <a:off x="3303691" y="6091223"/>
            <a:ext cx="2536617" cy="514676"/>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421306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31892A3-F709-48A8-8E74-B57DABD24CE1}" type="slidenum">
              <a:rPr lang="en-US"/>
              <a:pPr/>
              <a:t>‹#›</a:t>
            </a:fld>
            <a:endParaRPr lang="en-US" dirty="0"/>
          </a:p>
        </p:txBody>
      </p:sp>
    </p:spTree>
    <p:extLst>
      <p:ext uri="{BB962C8B-B14F-4D97-AF65-F5344CB8AC3E}">
        <p14:creationId xmlns:p14="http://schemas.microsoft.com/office/powerpoint/2010/main" xmlns="" val="21715623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1000" y="2040466"/>
            <a:ext cx="8382000" cy="2072217"/>
          </a:xfrm>
        </p:spPr>
        <p:txBody>
          <a:bodyPr anchor="ctr" anchorCtr="0"/>
          <a:lstStyle>
            <a:lvl1pPr algn="ctr">
              <a:defRPr sz="4800" b="1" cap="all"/>
            </a:lvl1pPr>
          </a:lstStyle>
          <a:p>
            <a:r>
              <a:rPr lang="en-US" dirty="0" smtClean="0"/>
              <a:t>Click to edit Master title style</a:t>
            </a:r>
            <a:endParaRPr lang="en-US" dirty="0"/>
          </a:p>
        </p:txBody>
      </p:sp>
      <p:sp>
        <p:nvSpPr>
          <p:cNvPr id="4" name="Slide Number Placeholder 3"/>
          <p:cNvSpPr>
            <a:spLocks noGrp="1"/>
          </p:cNvSpPr>
          <p:nvPr>
            <p:ph type="sldNum" sz="quarter" idx="10"/>
          </p:nvPr>
        </p:nvSpPr>
        <p:spPr/>
        <p:txBody>
          <a:bodyPr/>
          <a:lstStyle>
            <a:lvl1pPr>
              <a:defRPr/>
            </a:lvl1pPr>
          </a:lstStyle>
          <a:p>
            <a:fld id="{817CE5BF-EEEC-4970-A776-8A339B4AB043}" type="slidenum">
              <a:rPr lang="en-US"/>
              <a:pPr/>
              <a:t>‹#›</a:t>
            </a:fld>
            <a:endParaRPr lang="en-US" dirty="0"/>
          </a:p>
        </p:txBody>
      </p:sp>
    </p:spTree>
    <p:extLst>
      <p:ext uri="{BB962C8B-B14F-4D97-AF65-F5344CB8AC3E}">
        <p14:creationId xmlns:p14="http://schemas.microsoft.com/office/powerpoint/2010/main" xmlns="" val="35375718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714500"/>
            <a:ext cx="4256088" cy="4867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714500"/>
            <a:ext cx="4256087" cy="4867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02BA7B6F-2A11-4A23-AE5A-36DA0D63437E}" type="slidenum">
              <a:rPr lang="en-US"/>
              <a:pPr/>
              <a:t>‹#›</a:t>
            </a:fld>
            <a:endParaRPr lang="en-US" dirty="0"/>
          </a:p>
        </p:txBody>
      </p:sp>
    </p:spTree>
    <p:extLst>
      <p:ext uri="{BB962C8B-B14F-4D97-AF65-F5344CB8AC3E}">
        <p14:creationId xmlns:p14="http://schemas.microsoft.com/office/powerpoint/2010/main" xmlns="" val="20907166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501650"/>
            <a:ext cx="8382000" cy="1123955"/>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381000" y="1811867"/>
            <a:ext cx="8382000" cy="4769908"/>
          </a:xfrm>
        </p:spPr>
        <p:txBody>
          <a:bodyPr/>
          <a:lstStyle>
            <a:lvl1pPr>
              <a:defRPr sz="2200"/>
            </a:lvl1pPr>
            <a:lvl2pPr>
              <a:defRPr sz="2200"/>
            </a:lvl2pPr>
            <a:lvl3pPr>
              <a:defRPr sz="2200"/>
            </a:lvl3pPr>
            <a:lvl4pPr>
              <a:defRPr sz="2200"/>
            </a:lvl4pPr>
            <a:lvl5pPr>
              <a:defRPr sz="2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D31892A3-F709-48A8-8E74-B57DABD24CE1}" type="slidenum">
              <a:rPr lang="en-US"/>
              <a:pPr/>
              <a:t>‹#›</a:t>
            </a:fld>
            <a:endParaRPr lang="en-US" dirty="0"/>
          </a:p>
        </p:txBody>
      </p:sp>
    </p:spTree>
    <p:extLst>
      <p:ext uri="{BB962C8B-B14F-4D97-AF65-F5344CB8AC3E}">
        <p14:creationId xmlns:p14="http://schemas.microsoft.com/office/powerpoint/2010/main" xmlns="" val="12669514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B85196C5-20A1-4E44-A769-553AF2665624}" type="slidenum">
              <a:rPr lang="en-US"/>
              <a:pPr/>
              <a:t>‹#›</a:t>
            </a:fld>
            <a:endParaRPr lang="en-US" dirty="0"/>
          </a:p>
        </p:txBody>
      </p:sp>
    </p:spTree>
    <p:extLst>
      <p:ext uri="{BB962C8B-B14F-4D97-AF65-F5344CB8AC3E}">
        <p14:creationId xmlns:p14="http://schemas.microsoft.com/office/powerpoint/2010/main" xmlns="" val="7416735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73FFBD7D-0031-440D-B752-D64A9EF99BF0}" type="slidenum">
              <a:rPr lang="en-US"/>
              <a:pPr/>
              <a:t>‹#›</a:t>
            </a:fld>
            <a:endParaRPr lang="en-US" dirty="0"/>
          </a:p>
        </p:txBody>
      </p:sp>
    </p:spTree>
    <p:extLst>
      <p:ext uri="{BB962C8B-B14F-4D97-AF65-F5344CB8AC3E}">
        <p14:creationId xmlns:p14="http://schemas.microsoft.com/office/powerpoint/2010/main" xmlns="" val="71152881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651F572-475C-4D0F-BE5A-D9642621AF92}" type="slidenum">
              <a:rPr lang="en-US"/>
              <a:pPr/>
              <a:t>‹#›</a:t>
            </a:fld>
            <a:endParaRPr lang="en-US" dirty="0"/>
          </a:p>
        </p:txBody>
      </p:sp>
    </p:spTree>
    <p:extLst>
      <p:ext uri="{BB962C8B-B14F-4D97-AF65-F5344CB8AC3E}">
        <p14:creationId xmlns:p14="http://schemas.microsoft.com/office/powerpoint/2010/main" xmlns="" val="23710936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817CE5BF-EEEC-4970-A776-8A339B4AB043}" type="slidenum">
              <a:rPr lang="en-US"/>
              <a:pPr/>
              <a:t>‹#›</a:t>
            </a:fld>
            <a:endParaRPr lang="en-US" dirty="0"/>
          </a:p>
        </p:txBody>
      </p:sp>
    </p:spTree>
    <p:extLst>
      <p:ext uri="{BB962C8B-B14F-4D97-AF65-F5344CB8AC3E}">
        <p14:creationId xmlns:p14="http://schemas.microsoft.com/office/powerpoint/2010/main" xmlns="" val="31487656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714500"/>
            <a:ext cx="4256088" cy="4867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714500"/>
            <a:ext cx="4256087" cy="4867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02BA7B6F-2A11-4A23-AE5A-36DA0D63437E}" type="slidenum">
              <a:rPr lang="en-US"/>
              <a:pPr/>
              <a:t>‹#›</a:t>
            </a:fld>
            <a:endParaRPr lang="en-US" dirty="0"/>
          </a:p>
        </p:txBody>
      </p:sp>
    </p:spTree>
    <p:extLst>
      <p:ext uri="{BB962C8B-B14F-4D97-AF65-F5344CB8AC3E}">
        <p14:creationId xmlns:p14="http://schemas.microsoft.com/office/powerpoint/2010/main" xmlns="" val="12821064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B85196C5-20A1-4E44-A769-553AF2665624}" type="slidenum">
              <a:rPr lang="en-US"/>
              <a:pPr/>
              <a:t>‹#›</a:t>
            </a:fld>
            <a:endParaRPr lang="en-US" dirty="0"/>
          </a:p>
        </p:txBody>
      </p:sp>
    </p:spTree>
    <p:extLst>
      <p:ext uri="{BB962C8B-B14F-4D97-AF65-F5344CB8AC3E}">
        <p14:creationId xmlns:p14="http://schemas.microsoft.com/office/powerpoint/2010/main" xmlns="" val="25554416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73FFBD7D-0031-440D-B752-D64A9EF99BF0}" type="slidenum">
              <a:rPr lang="en-US"/>
              <a:pPr/>
              <a:t>‹#›</a:t>
            </a:fld>
            <a:endParaRPr lang="en-US" dirty="0"/>
          </a:p>
        </p:txBody>
      </p:sp>
    </p:spTree>
    <p:extLst>
      <p:ext uri="{BB962C8B-B14F-4D97-AF65-F5344CB8AC3E}">
        <p14:creationId xmlns:p14="http://schemas.microsoft.com/office/powerpoint/2010/main" xmlns="" val="1851469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FFFFFF"/>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651F572-475C-4D0F-BE5A-D9642621AF92}" type="slidenum">
              <a:rPr lang="en-US"/>
              <a:pPr/>
              <a:t>‹#›</a:t>
            </a:fld>
            <a:endParaRPr lang="en-US" dirty="0"/>
          </a:p>
        </p:txBody>
      </p:sp>
    </p:spTree>
    <p:extLst>
      <p:ext uri="{BB962C8B-B14F-4D97-AF65-F5344CB8AC3E}">
        <p14:creationId xmlns:p14="http://schemas.microsoft.com/office/powerpoint/2010/main" xmlns="" val="10936859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1000" y="2040466"/>
            <a:ext cx="8382000" cy="2072217"/>
          </a:xfrm>
        </p:spPr>
        <p:txBody>
          <a:bodyPr anchor="ctr" anchorCtr="0"/>
          <a:lstStyle>
            <a:lvl1pPr algn="ctr">
              <a:defRPr sz="4800" b="1" cap="all"/>
            </a:lvl1pPr>
          </a:lstStyle>
          <a:p>
            <a:r>
              <a:rPr lang="en-US" dirty="0" smtClean="0"/>
              <a:t>Click to edit Master title style</a:t>
            </a:r>
            <a:endParaRPr lang="en-US" dirty="0"/>
          </a:p>
        </p:txBody>
      </p:sp>
      <p:sp>
        <p:nvSpPr>
          <p:cNvPr id="4" name="Slide Number Placeholder 3"/>
          <p:cNvSpPr>
            <a:spLocks noGrp="1"/>
          </p:cNvSpPr>
          <p:nvPr>
            <p:ph type="sldNum" sz="quarter" idx="10"/>
          </p:nvPr>
        </p:nvSpPr>
        <p:spPr/>
        <p:txBody>
          <a:bodyPr/>
          <a:lstStyle>
            <a:lvl1pPr>
              <a:defRPr/>
            </a:lvl1pPr>
          </a:lstStyle>
          <a:p>
            <a:fld id="{817CE5BF-EEEC-4970-A776-8A339B4AB043}" type="slidenum">
              <a:rPr lang="en-US"/>
              <a:pPr/>
              <a:t>‹#›</a:t>
            </a:fld>
            <a:endParaRPr lang="en-US" dirty="0"/>
          </a:p>
        </p:txBody>
      </p:sp>
    </p:spTree>
    <p:extLst>
      <p:ext uri="{BB962C8B-B14F-4D97-AF65-F5344CB8AC3E}">
        <p14:creationId xmlns:p14="http://schemas.microsoft.com/office/powerpoint/2010/main" xmlns="" val="41189120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ctrTitle" sz="quarter"/>
          </p:nvPr>
        </p:nvSpPr>
        <p:spPr>
          <a:xfrm>
            <a:off x="381001" y="1393825"/>
            <a:ext cx="8382000" cy="2047875"/>
          </a:xfrm>
          <a:effectLst>
            <a:outerShdw dist="17961" dir="2700000" algn="ctr" rotWithShape="0">
              <a:schemeClr val="tx1"/>
            </a:outerShdw>
          </a:effectLst>
        </p:spPr>
        <p:txBody>
          <a:bodyPr lIns="91440" rIns="91440" anchor="ctr"/>
          <a:lstStyle>
            <a:lvl1pPr>
              <a:defRPr sz="3600">
                <a:solidFill>
                  <a:schemeClr val="bg1"/>
                </a:solidFill>
              </a:defRPr>
            </a:lvl1pPr>
          </a:lstStyle>
          <a:p>
            <a:r>
              <a:rPr lang="en-US" dirty="0"/>
              <a:t>Click to edit Master title style</a:t>
            </a:r>
            <a:endParaRPr lang="de-DE" dirty="0"/>
          </a:p>
        </p:txBody>
      </p:sp>
      <p:sp>
        <p:nvSpPr>
          <p:cNvPr id="49155" name="Rectangle 3"/>
          <p:cNvSpPr>
            <a:spLocks noGrp="1" noChangeArrowheads="1"/>
          </p:cNvSpPr>
          <p:nvPr>
            <p:ph type="subTitle" sz="quarter" idx="1"/>
          </p:nvPr>
        </p:nvSpPr>
        <p:spPr>
          <a:xfrm>
            <a:off x="381001" y="3914775"/>
            <a:ext cx="8382000" cy="904875"/>
          </a:xfrm>
          <a:effectLst>
            <a:outerShdw dist="17961" dir="2700000" algn="ctr" rotWithShape="0">
              <a:schemeClr val="tx1"/>
            </a:outerShdw>
          </a:effectLst>
        </p:spPr>
        <p:txBody>
          <a:bodyPr lIns="91440" rIns="91440" anchor="ctr"/>
          <a:lstStyle>
            <a:lvl1pPr marL="0" indent="0" algn="ctr">
              <a:spcBef>
                <a:spcPct val="0"/>
              </a:spcBef>
              <a:buFont typeface="Wingdings" pitchFamily="2" charset="2"/>
              <a:buNone/>
              <a:defRPr b="0">
                <a:solidFill>
                  <a:schemeClr val="bg1"/>
                </a:solidFill>
              </a:defRPr>
            </a:lvl1pPr>
          </a:lstStyle>
          <a:p>
            <a:r>
              <a:rPr lang="en-US"/>
              <a:t>Click to edit Master text styles</a:t>
            </a:r>
          </a:p>
        </p:txBody>
      </p:sp>
      <p:sp>
        <p:nvSpPr>
          <p:cNvPr id="49156" name="Rectangle 4"/>
          <p:cNvSpPr>
            <a:spLocks noGrp="1" noChangeArrowheads="1"/>
          </p:cNvSpPr>
          <p:nvPr>
            <p:ph type="sldNum" sz="quarter" idx="4"/>
          </p:nvPr>
        </p:nvSpPr>
        <p:spPr/>
        <p:txBody>
          <a:bodyPr/>
          <a:lstStyle>
            <a:lvl1pPr>
              <a:defRPr>
                <a:solidFill>
                  <a:schemeClr val="bg1"/>
                </a:solidFill>
              </a:defRPr>
            </a:lvl1pPr>
          </a:lstStyle>
          <a:p>
            <a:fld id="{73E4BB72-BEF6-4B29-8CC6-7ADEA05E8BF6}" type="slidenum">
              <a:rPr lang="en-US"/>
              <a:pPr/>
              <a:t>‹#›</a:t>
            </a:fld>
            <a:endParaRPr lang="en-US" dirty="0"/>
          </a:p>
        </p:txBody>
      </p:sp>
      <p:pic>
        <p:nvPicPr>
          <p:cNvPr id="5" name="Picture 7" descr="C:\Documents and Settings\jdickers\Desktop\NMRS Logos\NMRS_Full_Logo_white.png"/>
          <p:cNvPicPr>
            <a:picLocks noChangeAspect="1" noChangeArrowheads="1"/>
          </p:cNvPicPr>
          <p:nvPr userDrawn="1"/>
        </p:nvPicPr>
        <p:blipFill>
          <a:blip r:embed="rId3" cstate="print"/>
          <a:srcRect/>
          <a:stretch>
            <a:fillRect/>
          </a:stretch>
        </p:blipFill>
        <p:spPr bwMode="auto">
          <a:xfrm>
            <a:off x="3303691" y="6091223"/>
            <a:ext cx="2536617" cy="514676"/>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423079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2.png"/><Relationship Id="rId4" Type="http://schemas.openxmlformats.org/officeDocument/2006/relationships/slideLayout" Target="../slideLayouts/slideLayout12.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2.png"/><Relationship Id="rId4" Type="http://schemas.openxmlformats.org/officeDocument/2006/relationships/slideLayout" Target="../slideLayouts/slideLayout19.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48130" name="Picture 2" descr="Blue_Square_Background"/>
          <p:cNvPicPr>
            <a:picLocks noChangeAspect="1" noChangeArrowheads="1"/>
          </p:cNvPicPr>
          <p:nvPr userDrawn="1"/>
        </p:nvPicPr>
        <p:blipFill>
          <a:blip r:embed="rId10" cstate="print"/>
          <a:srcRect b="7727"/>
          <a:stretch>
            <a:fillRect/>
          </a:stretch>
        </p:blipFill>
        <p:spPr bwMode="auto">
          <a:xfrm>
            <a:off x="0" y="0"/>
            <a:ext cx="9144000" cy="6858000"/>
          </a:xfrm>
          <a:prstGeom prst="rect">
            <a:avLst/>
          </a:prstGeom>
          <a:noFill/>
        </p:spPr>
      </p:pic>
      <p:sp>
        <p:nvSpPr>
          <p:cNvPr id="48131" name="Rectangle 3"/>
          <p:cNvSpPr>
            <a:spLocks noGrp="1" noChangeArrowheads="1"/>
          </p:cNvSpPr>
          <p:nvPr>
            <p:ph type="title"/>
          </p:nvPr>
        </p:nvSpPr>
        <p:spPr bwMode="auto">
          <a:xfrm>
            <a:off x="380999" y="501650"/>
            <a:ext cx="8382001" cy="1123955"/>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p>
            <a:pPr lvl="0"/>
            <a:r>
              <a:rPr lang="en-US" dirty="0" smtClean="0"/>
              <a:t>Click to edit Master title style</a:t>
            </a:r>
            <a:endParaRPr lang="de-DE" dirty="0" smtClean="0"/>
          </a:p>
        </p:txBody>
      </p:sp>
      <p:sp>
        <p:nvSpPr>
          <p:cNvPr id="48132" name="Rectangle 4"/>
          <p:cNvSpPr>
            <a:spLocks noGrp="1" noChangeArrowheads="1"/>
          </p:cNvSpPr>
          <p:nvPr>
            <p:ph type="body" idx="1"/>
          </p:nvPr>
        </p:nvSpPr>
        <p:spPr bwMode="auto">
          <a:xfrm>
            <a:off x="381000" y="1811867"/>
            <a:ext cx="8382000" cy="4769908"/>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smtClean="0"/>
          </a:p>
        </p:txBody>
      </p:sp>
      <p:sp>
        <p:nvSpPr>
          <p:cNvPr id="48133" name="Rectangle 5"/>
          <p:cNvSpPr>
            <a:spLocks noChangeArrowheads="1"/>
          </p:cNvSpPr>
          <p:nvPr userDrawn="1"/>
        </p:nvSpPr>
        <p:spPr bwMode="auto">
          <a:xfrm>
            <a:off x="231775" y="1625605"/>
            <a:ext cx="8683625" cy="63500"/>
          </a:xfrm>
          <a:prstGeom prst="rect">
            <a:avLst/>
          </a:prstGeom>
          <a:gradFill rotWithShape="1">
            <a:gsLst>
              <a:gs pos="0">
                <a:schemeClr val="accent2"/>
              </a:gs>
              <a:gs pos="50000">
                <a:schemeClr val="accent2">
                  <a:gamma/>
                  <a:tint val="0"/>
                  <a:invGamma/>
                </a:schemeClr>
              </a:gs>
              <a:gs pos="100000">
                <a:schemeClr val="accent2"/>
              </a:gs>
            </a:gsLst>
            <a:lin ang="5400000" scaled="1"/>
          </a:gradFill>
          <a:ln w="12700">
            <a:noFill/>
            <a:miter lim="800000"/>
            <a:headEnd/>
            <a:tailEnd/>
          </a:ln>
          <a:effectLst/>
        </p:spPr>
        <p:txBody>
          <a:bodyPr wrap="none" anchor="ctr"/>
          <a:lstStyle/>
          <a:p>
            <a:endParaRPr lang="en-US" dirty="0"/>
          </a:p>
        </p:txBody>
      </p:sp>
      <p:sp>
        <p:nvSpPr>
          <p:cNvPr id="48134" name="Rectangle 6"/>
          <p:cNvSpPr>
            <a:spLocks noChangeArrowheads="1"/>
          </p:cNvSpPr>
          <p:nvPr/>
        </p:nvSpPr>
        <p:spPr bwMode="auto">
          <a:xfrm>
            <a:off x="1831975" y="6456363"/>
            <a:ext cx="5478463" cy="401637"/>
          </a:xfrm>
          <a:prstGeom prst="rect">
            <a:avLst/>
          </a:prstGeom>
          <a:noFill/>
          <a:ln w="9525">
            <a:noFill/>
            <a:miter lim="800000"/>
            <a:headEnd/>
            <a:tailEnd/>
          </a:ln>
          <a:effectLst/>
        </p:spPr>
        <p:txBody>
          <a:bodyPr lIns="0" rIns="0" anchor="ctr"/>
          <a:lstStyle/>
          <a:p>
            <a:pPr algn="ctr"/>
            <a:endParaRPr lang="en-US" sz="1200" i="1" dirty="0">
              <a:solidFill>
                <a:schemeClr val="accent2"/>
              </a:solidFill>
            </a:endParaRPr>
          </a:p>
        </p:txBody>
      </p:sp>
      <p:sp>
        <p:nvSpPr>
          <p:cNvPr id="48135" name="Rectangle 7"/>
          <p:cNvSpPr>
            <a:spLocks noGrp="1" noChangeArrowheads="1"/>
          </p:cNvSpPr>
          <p:nvPr>
            <p:ph type="sldNum" sz="quarter" idx="4"/>
          </p:nvPr>
        </p:nvSpPr>
        <p:spPr bwMode="auto">
          <a:xfrm>
            <a:off x="7753350" y="6381750"/>
            <a:ext cx="11620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accent1"/>
                </a:solidFill>
              </a:defRPr>
            </a:lvl1pPr>
          </a:lstStyle>
          <a:p>
            <a:fld id="{79FF873E-D7DB-461A-832D-8DCC60247ACE}" type="slidenum">
              <a:rPr lang="en-US" smtClean="0"/>
              <a:pPr/>
              <a:t>‹#›</a:t>
            </a:fld>
            <a:endParaRPr lang="en-US" dirty="0"/>
          </a:p>
        </p:txBody>
      </p:sp>
      <p:sp>
        <p:nvSpPr>
          <p:cNvPr id="9" name="TextBox 8"/>
          <p:cNvSpPr txBox="1"/>
          <p:nvPr userDrawn="1"/>
        </p:nvSpPr>
        <p:spPr>
          <a:xfrm>
            <a:off x="1730823" y="6629400"/>
            <a:ext cx="5660577" cy="253916"/>
          </a:xfrm>
          <a:prstGeom prst="rect">
            <a:avLst/>
          </a:prstGeom>
          <a:noFill/>
        </p:spPr>
        <p:txBody>
          <a:bodyPr wrap="square" rtlCol="0">
            <a:spAutoFit/>
          </a:bodyPr>
          <a:lstStyle/>
          <a:p>
            <a:pPr algn="ctr"/>
            <a:r>
              <a:rPr lang="en-US" sz="1050" b="0" i="1" dirty="0" smtClean="0">
                <a:solidFill>
                  <a:schemeClr val="accent2"/>
                </a:solidFill>
              </a:rPr>
              <a:t>Nelson Mullins Riley &amp; Scarborough LLP</a:t>
            </a:r>
            <a:endParaRPr lang="en-US" sz="1050" b="0" i="1" dirty="0">
              <a:solidFill>
                <a:schemeClr val="accent2"/>
              </a:solidFill>
            </a:endParaRPr>
          </a:p>
        </p:txBody>
      </p:sp>
      <p:pic>
        <p:nvPicPr>
          <p:cNvPr id="10" name="Picture 7" descr="C:\Documents and Settings\jdickers\Desktop\NMRS Logos\NMRS_Full_Logo_white.png"/>
          <p:cNvPicPr>
            <a:picLocks noChangeAspect="1" noChangeArrowheads="1"/>
          </p:cNvPicPr>
          <p:nvPr userDrawn="1"/>
        </p:nvPicPr>
        <p:blipFill>
          <a:blip r:embed="rId11" cstate="print"/>
          <a:srcRect/>
          <a:stretch>
            <a:fillRect/>
          </a:stretch>
        </p:blipFill>
        <p:spPr bwMode="auto">
          <a:xfrm>
            <a:off x="225970" y="92075"/>
            <a:ext cx="1752600" cy="35560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22026488"/>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94" r:id="rId8"/>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hf hdr="0" ftr="0" dt="0"/>
  <p:txStyles>
    <p:titleStyle>
      <a:lvl1pPr algn="ctr" rtl="0" fontAlgn="base">
        <a:lnSpc>
          <a:spcPct val="95000"/>
        </a:lnSpc>
        <a:spcBef>
          <a:spcPct val="0"/>
        </a:spcBef>
        <a:spcAft>
          <a:spcPct val="0"/>
        </a:spcAft>
        <a:defRPr sz="3200" b="1">
          <a:solidFill>
            <a:schemeClr val="accent1"/>
          </a:solidFill>
          <a:latin typeface="+mj-lt"/>
          <a:ea typeface="+mj-ea"/>
          <a:cs typeface="+mj-cs"/>
        </a:defRPr>
      </a:lvl1pPr>
      <a:lvl2pPr algn="ctr" rtl="0" fontAlgn="base">
        <a:lnSpc>
          <a:spcPct val="95000"/>
        </a:lnSpc>
        <a:spcBef>
          <a:spcPct val="0"/>
        </a:spcBef>
        <a:spcAft>
          <a:spcPct val="0"/>
        </a:spcAft>
        <a:defRPr sz="3200" b="1">
          <a:solidFill>
            <a:schemeClr val="accent1"/>
          </a:solidFill>
          <a:latin typeface="Arial" charset="0"/>
        </a:defRPr>
      </a:lvl2pPr>
      <a:lvl3pPr algn="ctr" rtl="0" fontAlgn="base">
        <a:lnSpc>
          <a:spcPct val="95000"/>
        </a:lnSpc>
        <a:spcBef>
          <a:spcPct val="0"/>
        </a:spcBef>
        <a:spcAft>
          <a:spcPct val="0"/>
        </a:spcAft>
        <a:defRPr sz="3200" b="1">
          <a:solidFill>
            <a:schemeClr val="accent1"/>
          </a:solidFill>
          <a:latin typeface="Arial" charset="0"/>
        </a:defRPr>
      </a:lvl3pPr>
      <a:lvl4pPr algn="ctr" rtl="0" fontAlgn="base">
        <a:lnSpc>
          <a:spcPct val="95000"/>
        </a:lnSpc>
        <a:spcBef>
          <a:spcPct val="0"/>
        </a:spcBef>
        <a:spcAft>
          <a:spcPct val="0"/>
        </a:spcAft>
        <a:defRPr sz="3200" b="1">
          <a:solidFill>
            <a:schemeClr val="accent1"/>
          </a:solidFill>
          <a:latin typeface="Arial" charset="0"/>
        </a:defRPr>
      </a:lvl4pPr>
      <a:lvl5pPr algn="ctr" rtl="0" fontAlgn="base">
        <a:lnSpc>
          <a:spcPct val="95000"/>
        </a:lnSpc>
        <a:spcBef>
          <a:spcPct val="0"/>
        </a:spcBef>
        <a:spcAft>
          <a:spcPct val="0"/>
        </a:spcAft>
        <a:defRPr sz="3200" b="1">
          <a:solidFill>
            <a:schemeClr val="accent1"/>
          </a:solidFill>
          <a:latin typeface="Arial" charset="0"/>
        </a:defRPr>
      </a:lvl5pPr>
      <a:lvl6pPr marL="457200" algn="ctr" rtl="0" fontAlgn="base">
        <a:lnSpc>
          <a:spcPct val="95000"/>
        </a:lnSpc>
        <a:spcBef>
          <a:spcPct val="0"/>
        </a:spcBef>
        <a:spcAft>
          <a:spcPct val="0"/>
        </a:spcAft>
        <a:defRPr sz="3200" b="1">
          <a:solidFill>
            <a:schemeClr val="accent1"/>
          </a:solidFill>
          <a:latin typeface="Arial" charset="0"/>
        </a:defRPr>
      </a:lvl6pPr>
      <a:lvl7pPr marL="914400" algn="ctr" rtl="0" fontAlgn="base">
        <a:lnSpc>
          <a:spcPct val="95000"/>
        </a:lnSpc>
        <a:spcBef>
          <a:spcPct val="0"/>
        </a:spcBef>
        <a:spcAft>
          <a:spcPct val="0"/>
        </a:spcAft>
        <a:defRPr sz="3200" b="1">
          <a:solidFill>
            <a:schemeClr val="accent1"/>
          </a:solidFill>
          <a:latin typeface="Arial" charset="0"/>
        </a:defRPr>
      </a:lvl7pPr>
      <a:lvl8pPr marL="1371600" algn="ctr" rtl="0" fontAlgn="base">
        <a:lnSpc>
          <a:spcPct val="95000"/>
        </a:lnSpc>
        <a:spcBef>
          <a:spcPct val="0"/>
        </a:spcBef>
        <a:spcAft>
          <a:spcPct val="0"/>
        </a:spcAft>
        <a:defRPr sz="3200" b="1">
          <a:solidFill>
            <a:schemeClr val="accent1"/>
          </a:solidFill>
          <a:latin typeface="Arial" charset="0"/>
        </a:defRPr>
      </a:lvl8pPr>
      <a:lvl9pPr marL="1828800" algn="ctr" rtl="0" fontAlgn="base">
        <a:lnSpc>
          <a:spcPct val="95000"/>
        </a:lnSpc>
        <a:spcBef>
          <a:spcPct val="0"/>
        </a:spcBef>
        <a:spcAft>
          <a:spcPct val="0"/>
        </a:spcAft>
        <a:defRPr sz="3200" b="1">
          <a:solidFill>
            <a:schemeClr val="accent1"/>
          </a:solidFill>
          <a:latin typeface="Arial" charset="0"/>
        </a:defRPr>
      </a:lvl9pPr>
    </p:titleStyle>
    <p:bodyStyle>
      <a:lvl1pPr marL="288925" indent="-288925" algn="l" rtl="0" fontAlgn="base">
        <a:spcBef>
          <a:spcPct val="20000"/>
        </a:spcBef>
        <a:spcAft>
          <a:spcPts val="1200"/>
        </a:spcAft>
        <a:buClr>
          <a:schemeClr val="accent1"/>
        </a:buClr>
        <a:buFont typeface="Wingdings" pitchFamily="2" charset="2"/>
        <a:buChar char="Ø"/>
        <a:defRPr sz="2400" b="1">
          <a:solidFill>
            <a:schemeClr val="tx1"/>
          </a:solidFill>
          <a:latin typeface="+mn-lt"/>
          <a:ea typeface="+mn-ea"/>
          <a:cs typeface="+mn-cs"/>
        </a:defRPr>
      </a:lvl1pPr>
      <a:lvl2pPr marL="801688" indent="-342900" algn="l" rtl="0" fontAlgn="base">
        <a:spcBef>
          <a:spcPct val="20000"/>
        </a:spcBef>
        <a:spcAft>
          <a:spcPts val="1200"/>
        </a:spcAft>
        <a:buClr>
          <a:schemeClr val="accent1"/>
        </a:buClr>
        <a:buFont typeface="Wingdings" pitchFamily="2" charset="2"/>
        <a:buChar char="v"/>
        <a:defRPr sz="2400" b="1">
          <a:solidFill>
            <a:schemeClr val="tx1"/>
          </a:solidFill>
          <a:latin typeface="+mn-lt"/>
        </a:defRPr>
      </a:lvl2pPr>
      <a:lvl3pPr marL="1095375" indent="-179388" algn="l" rtl="0" fontAlgn="base">
        <a:spcBef>
          <a:spcPct val="20000"/>
        </a:spcBef>
        <a:spcAft>
          <a:spcPts val="1200"/>
        </a:spcAft>
        <a:buClr>
          <a:schemeClr val="accent1"/>
        </a:buClr>
        <a:buChar char="-"/>
        <a:defRPr sz="2400" b="1">
          <a:solidFill>
            <a:schemeClr val="tx1"/>
          </a:solidFill>
          <a:latin typeface="+mn-lt"/>
        </a:defRPr>
      </a:lvl3pPr>
      <a:lvl4pPr marL="1398588" indent="-188913" algn="l" rtl="0" fontAlgn="base">
        <a:spcBef>
          <a:spcPct val="20000"/>
        </a:spcBef>
        <a:spcAft>
          <a:spcPts val="1200"/>
        </a:spcAft>
        <a:buClr>
          <a:schemeClr val="accent1"/>
        </a:buClr>
        <a:buChar char="-"/>
        <a:defRPr sz="2400" b="1">
          <a:solidFill>
            <a:schemeClr val="tx1"/>
          </a:solidFill>
          <a:latin typeface="+mn-lt"/>
        </a:defRPr>
      </a:lvl4pPr>
      <a:lvl5pPr marL="1720850" indent="-207963" algn="l" rtl="0" fontAlgn="base">
        <a:spcBef>
          <a:spcPct val="20000"/>
        </a:spcBef>
        <a:spcAft>
          <a:spcPts val="1200"/>
        </a:spcAft>
        <a:buClr>
          <a:schemeClr val="accent1"/>
        </a:buClr>
        <a:buFont typeface="Wingdings" pitchFamily="2" charset="2"/>
        <a:buChar char="§"/>
        <a:defRPr sz="2400" b="1">
          <a:solidFill>
            <a:schemeClr val="tx1"/>
          </a:solidFill>
          <a:latin typeface="+mn-lt"/>
        </a:defRPr>
      </a:lvl5pPr>
      <a:lvl6pPr marL="21780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6pPr>
      <a:lvl7pPr marL="26352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7pPr>
      <a:lvl8pPr marL="30924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8pPr>
      <a:lvl9pPr marL="35496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48130" name="Picture 2" descr="Blue_Square_Background"/>
          <p:cNvPicPr>
            <a:picLocks noChangeAspect="1" noChangeArrowheads="1"/>
          </p:cNvPicPr>
          <p:nvPr userDrawn="1"/>
        </p:nvPicPr>
        <p:blipFill>
          <a:blip r:embed="rId9" cstate="print"/>
          <a:srcRect b="7727"/>
          <a:stretch>
            <a:fillRect/>
          </a:stretch>
        </p:blipFill>
        <p:spPr bwMode="auto">
          <a:xfrm>
            <a:off x="0" y="0"/>
            <a:ext cx="9144000" cy="6858000"/>
          </a:xfrm>
          <a:prstGeom prst="rect">
            <a:avLst/>
          </a:prstGeom>
          <a:noFill/>
        </p:spPr>
      </p:pic>
      <p:sp>
        <p:nvSpPr>
          <p:cNvPr id="48131" name="Rectangle 3"/>
          <p:cNvSpPr>
            <a:spLocks noGrp="1" noChangeArrowheads="1"/>
          </p:cNvSpPr>
          <p:nvPr>
            <p:ph type="title"/>
          </p:nvPr>
        </p:nvSpPr>
        <p:spPr bwMode="auto">
          <a:xfrm>
            <a:off x="380999" y="501650"/>
            <a:ext cx="8382001" cy="708841"/>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p>
            <a:pPr lvl="0"/>
            <a:r>
              <a:rPr lang="en-US" dirty="0" smtClean="0"/>
              <a:t>Click to edit Master title style</a:t>
            </a:r>
            <a:endParaRPr lang="de-DE" dirty="0" smtClean="0"/>
          </a:p>
        </p:txBody>
      </p:sp>
      <p:sp>
        <p:nvSpPr>
          <p:cNvPr id="48132" name="Rectangle 4"/>
          <p:cNvSpPr>
            <a:spLocks noGrp="1" noChangeArrowheads="1"/>
          </p:cNvSpPr>
          <p:nvPr>
            <p:ph type="body" idx="1"/>
          </p:nvPr>
        </p:nvSpPr>
        <p:spPr bwMode="auto">
          <a:xfrm>
            <a:off x="381000" y="1419498"/>
            <a:ext cx="8382000" cy="5162278"/>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smtClean="0"/>
          </a:p>
        </p:txBody>
      </p:sp>
      <p:sp>
        <p:nvSpPr>
          <p:cNvPr id="48133" name="Rectangle 5"/>
          <p:cNvSpPr>
            <a:spLocks noChangeArrowheads="1"/>
          </p:cNvSpPr>
          <p:nvPr userDrawn="1"/>
        </p:nvSpPr>
        <p:spPr bwMode="auto">
          <a:xfrm>
            <a:off x="231775" y="1202494"/>
            <a:ext cx="8683625" cy="63500"/>
          </a:xfrm>
          <a:prstGeom prst="rect">
            <a:avLst/>
          </a:prstGeom>
          <a:gradFill rotWithShape="1">
            <a:gsLst>
              <a:gs pos="0">
                <a:schemeClr val="accent2"/>
              </a:gs>
              <a:gs pos="50000">
                <a:schemeClr val="accent2">
                  <a:gamma/>
                  <a:tint val="0"/>
                  <a:invGamma/>
                </a:schemeClr>
              </a:gs>
              <a:gs pos="100000">
                <a:schemeClr val="accent2"/>
              </a:gs>
            </a:gsLst>
            <a:lin ang="5400000" scaled="1"/>
          </a:gradFill>
          <a:ln w="12700">
            <a:noFill/>
            <a:miter lim="800000"/>
            <a:headEnd/>
            <a:tailEnd/>
          </a:ln>
          <a:effectLst/>
        </p:spPr>
        <p:txBody>
          <a:bodyPr wrap="none" anchor="ctr"/>
          <a:lstStyle/>
          <a:p>
            <a:endParaRPr lang="en-US" dirty="0"/>
          </a:p>
        </p:txBody>
      </p:sp>
      <p:sp>
        <p:nvSpPr>
          <p:cNvPr id="48134" name="Rectangle 6"/>
          <p:cNvSpPr>
            <a:spLocks noChangeArrowheads="1"/>
          </p:cNvSpPr>
          <p:nvPr/>
        </p:nvSpPr>
        <p:spPr bwMode="auto">
          <a:xfrm>
            <a:off x="1831975" y="6456363"/>
            <a:ext cx="5478463" cy="401637"/>
          </a:xfrm>
          <a:prstGeom prst="rect">
            <a:avLst/>
          </a:prstGeom>
          <a:noFill/>
          <a:ln w="9525">
            <a:noFill/>
            <a:miter lim="800000"/>
            <a:headEnd/>
            <a:tailEnd/>
          </a:ln>
          <a:effectLst/>
        </p:spPr>
        <p:txBody>
          <a:bodyPr lIns="0" rIns="0" anchor="ctr"/>
          <a:lstStyle/>
          <a:p>
            <a:pPr algn="ctr"/>
            <a:endParaRPr lang="en-US" sz="1200" i="1" dirty="0">
              <a:solidFill>
                <a:schemeClr val="accent2"/>
              </a:solidFill>
            </a:endParaRPr>
          </a:p>
        </p:txBody>
      </p:sp>
      <p:sp>
        <p:nvSpPr>
          <p:cNvPr id="48135" name="Rectangle 7"/>
          <p:cNvSpPr>
            <a:spLocks noGrp="1" noChangeArrowheads="1"/>
          </p:cNvSpPr>
          <p:nvPr>
            <p:ph type="sldNum" sz="quarter" idx="4"/>
          </p:nvPr>
        </p:nvSpPr>
        <p:spPr bwMode="auto">
          <a:xfrm>
            <a:off x="7753350" y="6381750"/>
            <a:ext cx="11620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accent1"/>
                </a:solidFill>
              </a:defRPr>
            </a:lvl1pPr>
          </a:lstStyle>
          <a:p>
            <a:fld id="{79FF873E-D7DB-461A-832D-8DCC60247ACE}" type="slidenum">
              <a:rPr lang="en-US" smtClean="0"/>
              <a:pPr/>
              <a:t>‹#›</a:t>
            </a:fld>
            <a:endParaRPr lang="en-US" dirty="0"/>
          </a:p>
        </p:txBody>
      </p:sp>
      <p:sp>
        <p:nvSpPr>
          <p:cNvPr id="9" name="TextBox 8"/>
          <p:cNvSpPr txBox="1"/>
          <p:nvPr userDrawn="1"/>
        </p:nvSpPr>
        <p:spPr>
          <a:xfrm>
            <a:off x="1730823" y="6629400"/>
            <a:ext cx="5660577" cy="253916"/>
          </a:xfrm>
          <a:prstGeom prst="rect">
            <a:avLst/>
          </a:prstGeom>
          <a:noFill/>
        </p:spPr>
        <p:txBody>
          <a:bodyPr wrap="square" rtlCol="0">
            <a:spAutoFit/>
          </a:bodyPr>
          <a:lstStyle/>
          <a:p>
            <a:pPr algn="ctr"/>
            <a:r>
              <a:rPr lang="en-US" sz="1050" b="0" i="1" dirty="0" smtClean="0">
                <a:solidFill>
                  <a:schemeClr val="accent2"/>
                </a:solidFill>
              </a:rPr>
              <a:t>Nelson Mullins Riley &amp; Scarborough LLP</a:t>
            </a:r>
            <a:endParaRPr lang="en-US" sz="1050" b="0" i="1" dirty="0">
              <a:solidFill>
                <a:schemeClr val="accent2"/>
              </a:solidFill>
            </a:endParaRPr>
          </a:p>
        </p:txBody>
      </p:sp>
      <p:pic>
        <p:nvPicPr>
          <p:cNvPr id="10" name="Picture 7" descr="C:\Documents and Settings\jdickers\Desktop\NMRS Logos\NMRS_Full_Logo_white.png"/>
          <p:cNvPicPr>
            <a:picLocks noChangeAspect="1" noChangeArrowheads="1"/>
          </p:cNvPicPr>
          <p:nvPr userDrawn="1"/>
        </p:nvPicPr>
        <p:blipFill>
          <a:blip r:embed="rId10" cstate="print"/>
          <a:srcRect/>
          <a:stretch>
            <a:fillRect/>
          </a:stretch>
        </p:blipFill>
        <p:spPr bwMode="auto">
          <a:xfrm>
            <a:off x="225970" y="92075"/>
            <a:ext cx="1752600" cy="35560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5523989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hf hdr="0" ftr="0" dt="0"/>
  <p:txStyles>
    <p:titleStyle>
      <a:lvl1pPr algn="ctr" rtl="0" fontAlgn="base">
        <a:lnSpc>
          <a:spcPct val="95000"/>
        </a:lnSpc>
        <a:spcBef>
          <a:spcPct val="0"/>
        </a:spcBef>
        <a:spcAft>
          <a:spcPct val="0"/>
        </a:spcAft>
        <a:defRPr sz="3200" b="1">
          <a:solidFill>
            <a:schemeClr val="accent1"/>
          </a:solidFill>
          <a:latin typeface="+mj-lt"/>
          <a:ea typeface="+mj-ea"/>
          <a:cs typeface="+mj-cs"/>
        </a:defRPr>
      </a:lvl1pPr>
      <a:lvl2pPr algn="ctr" rtl="0" fontAlgn="base">
        <a:lnSpc>
          <a:spcPct val="95000"/>
        </a:lnSpc>
        <a:spcBef>
          <a:spcPct val="0"/>
        </a:spcBef>
        <a:spcAft>
          <a:spcPct val="0"/>
        </a:spcAft>
        <a:defRPr sz="3200" b="1">
          <a:solidFill>
            <a:schemeClr val="accent1"/>
          </a:solidFill>
          <a:latin typeface="Arial" charset="0"/>
        </a:defRPr>
      </a:lvl2pPr>
      <a:lvl3pPr algn="ctr" rtl="0" fontAlgn="base">
        <a:lnSpc>
          <a:spcPct val="95000"/>
        </a:lnSpc>
        <a:spcBef>
          <a:spcPct val="0"/>
        </a:spcBef>
        <a:spcAft>
          <a:spcPct val="0"/>
        </a:spcAft>
        <a:defRPr sz="3200" b="1">
          <a:solidFill>
            <a:schemeClr val="accent1"/>
          </a:solidFill>
          <a:latin typeface="Arial" charset="0"/>
        </a:defRPr>
      </a:lvl3pPr>
      <a:lvl4pPr algn="ctr" rtl="0" fontAlgn="base">
        <a:lnSpc>
          <a:spcPct val="95000"/>
        </a:lnSpc>
        <a:spcBef>
          <a:spcPct val="0"/>
        </a:spcBef>
        <a:spcAft>
          <a:spcPct val="0"/>
        </a:spcAft>
        <a:defRPr sz="3200" b="1">
          <a:solidFill>
            <a:schemeClr val="accent1"/>
          </a:solidFill>
          <a:latin typeface="Arial" charset="0"/>
        </a:defRPr>
      </a:lvl4pPr>
      <a:lvl5pPr algn="ctr" rtl="0" fontAlgn="base">
        <a:lnSpc>
          <a:spcPct val="95000"/>
        </a:lnSpc>
        <a:spcBef>
          <a:spcPct val="0"/>
        </a:spcBef>
        <a:spcAft>
          <a:spcPct val="0"/>
        </a:spcAft>
        <a:defRPr sz="3200" b="1">
          <a:solidFill>
            <a:schemeClr val="accent1"/>
          </a:solidFill>
          <a:latin typeface="Arial" charset="0"/>
        </a:defRPr>
      </a:lvl5pPr>
      <a:lvl6pPr marL="457200" algn="ctr" rtl="0" fontAlgn="base">
        <a:lnSpc>
          <a:spcPct val="95000"/>
        </a:lnSpc>
        <a:spcBef>
          <a:spcPct val="0"/>
        </a:spcBef>
        <a:spcAft>
          <a:spcPct val="0"/>
        </a:spcAft>
        <a:defRPr sz="3200" b="1">
          <a:solidFill>
            <a:schemeClr val="accent1"/>
          </a:solidFill>
          <a:latin typeface="Arial" charset="0"/>
        </a:defRPr>
      </a:lvl6pPr>
      <a:lvl7pPr marL="914400" algn="ctr" rtl="0" fontAlgn="base">
        <a:lnSpc>
          <a:spcPct val="95000"/>
        </a:lnSpc>
        <a:spcBef>
          <a:spcPct val="0"/>
        </a:spcBef>
        <a:spcAft>
          <a:spcPct val="0"/>
        </a:spcAft>
        <a:defRPr sz="3200" b="1">
          <a:solidFill>
            <a:schemeClr val="accent1"/>
          </a:solidFill>
          <a:latin typeface="Arial" charset="0"/>
        </a:defRPr>
      </a:lvl7pPr>
      <a:lvl8pPr marL="1371600" algn="ctr" rtl="0" fontAlgn="base">
        <a:lnSpc>
          <a:spcPct val="95000"/>
        </a:lnSpc>
        <a:spcBef>
          <a:spcPct val="0"/>
        </a:spcBef>
        <a:spcAft>
          <a:spcPct val="0"/>
        </a:spcAft>
        <a:defRPr sz="3200" b="1">
          <a:solidFill>
            <a:schemeClr val="accent1"/>
          </a:solidFill>
          <a:latin typeface="Arial" charset="0"/>
        </a:defRPr>
      </a:lvl8pPr>
      <a:lvl9pPr marL="1828800" algn="ctr" rtl="0" fontAlgn="base">
        <a:lnSpc>
          <a:spcPct val="95000"/>
        </a:lnSpc>
        <a:spcBef>
          <a:spcPct val="0"/>
        </a:spcBef>
        <a:spcAft>
          <a:spcPct val="0"/>
        </a:spcAft>
        <a:defRPr sz="3200" b="1">
          <a:solidFill>
            <a:schemeClr val="accent1"/>
          </a:solidFill>
          <a:latin typeface="Arial" charset="0"/>
        </a:defRPr>
      </a:lvl9pPr>
    </p:titleStyle>
    <p:bodyStyle>
      <a:lvl1pPr marL="288925" indent="-288925" algn="l" rtl="0" fontAlgn="base">
        <a:spcBef>
          <a:spcPct val="20000"/>
        </a:spcBef>
        <a:spcAft>
          <a:spcPct val="30000"/>
        </a:spcAft>
        <a:buClr>
          <a:schemeClr val="accent1"/>
        </a:buClr>
        <a:buFont typeface="Wingdings" pitchFamily="2" charset="2"/>
        <a:buChar char="Ø"/>
        <a:defRPr sz="2200" b="1">
          <a:solidFill>
            <a:schemeClr val="tx1"/>
          </a:solidFill>
          <a:latin typeface="+mn-lt"/>
          <a:ea typeface="+mn-ea"/>
          <a:cs typeface="+mn-cs"/>
        </a:defRPr>
      </a:lvl1pPr>
      <a:lvl2pPr marL="801688" indent="-342900" algn="l" rtl="0" fontAlgn="base">
        <a:spcBef>
          <a:spcPct val="20000"/>
        </a:spcBef>
        <a:spcAft>
          <a:spcPct val="30000"/>
        </a:spcAft>
        <a:buClr>
          <a:schemeClr val="accent1"/>
        </a:buClr>
        <a:buFont typeface="Wingdings" pitchFamily="2" charset="2"/>
        <a:buChar char="v"/>
        <a:defRPr sz="2200" b="1">
          <a:solidFill>
            <a:schemeClr val="tx1"/>
          </a:solidFill>
          <a:latin typeface="+mn-lt"/>
        </a:defRPr>
      </a:lvl2pPr>
      <a:lvl3pPr marL="1095375" indent="-179388" algn="l" rtl="0" fontAlgn="base">
        <a:spcBef>
          <a:spcPct val="20000"/>
        </a:spcBef>
        <a:spcAft>
          <a:spcPct val="30000"/>
        </a:spcAft>
        <a:buClr>
          <a:schemeClr val="accent1"/>
        </a:buClr>
        <a:buChar char="-"/>
        <a:defRPr sz="2200" b="1">
          <a:solidFill>
            <a:schemeClr val="tx1"/>
          </a:solidFill>
          <a:latin typeface="+mn-lt"/>
        </a:defRPr>
      </a:lvl3pPr>
      <a:lvl4pPr marL="1398588" indent="-188913" algn="l" rtl="0" fontAlgn="base">
        <a:spcBef>
          <a:spcPct val="20000"/>
        </a:spcBef>
        <a:spcAft>
          <a:spcPct val="30000"/>
        </a:spcAft>
        <a:buClr>
          <a:schemeClr val="accent1"/>
        </a:buClr>
        <a:buChar char="-"/>
        <a:defRPr sz="2200" b="1">
          <a:solidFill>
            <a:schemeClr val="tx1"/>
          </a:solidFill>
          <a:latin typeface="+mn-lt"/>
        </a:defRPr>
      </a:lvl4pPr>
      <a:lvl5pPr marL="17208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5pPr>
      <a:lvl6pPr marL="21780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6pPr>
      <a:lvl7pPr marL="26352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7pPr>
      <a:lvl8pPr marL="30924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8pPr>
      <a:lvl9pPr marL="35496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48130" name="Picture 2" descr="Blue_Square_Background"/>
          <p:cNvPicPr>
            <a:picLocks noChangeAspect="1" noChangeArrowheads="1"/>
          </p:cNvPicPr>
          <p:nvPr userDrawn="1"/>
        </p:nvPicPr>
        <p:blipFill>
          <a:blip r:embed="rId9" cstate="print"/>
          <a:srcRect b="7727"/>
          <a:stretch>
            <a:fillRect/>
          </a:stretch>
        </p:blipFill>
        <p:spPr bwMode="auto">
          <a:xfrm>
            <a:off x="0" y="0"/>
            <a:ext cx="9144000" cy="6858000"/>
          </a:xfrm>
          <a:prstGeom prst="rect">
            <a:avLst/>
          </a:prstGeom>
          <a:noFill/>
        </p:spPr>
      </p:pic>
      <p:sp>
        <p:nvSpPr>
          <p:cNvPr id="48131" name="Rectangle 3"/>
          <p:cNvSpPr>
            <a:spLocks noGrp="1" noChangeArrowheads="1"/>
          </p:cNvSpPr>
          <p:nvPr>
            <p:ph type="title"/>
          </p:nvPr>
        </p:nvSpPr>
        <p:spPr bwMode="auto">
          <a:xfrm>
            <a:off x="381000" y="501650"/>
            <a:ext cx="8382000" cy="1019175"/>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p>
            <a:pPr lvl="0"/>
            <a:r>
              <a:rPr lang="en-US" dirty="0" smtClean="0"/>
              <a:t>Click to edit Master title style</a:t>
            </a:r>
            <a:endParaRPr lang="de-DE" dirty="0" smtClean="0"/>
          </a:p>
        </p:txBody>
      </p:sp>
      <p:sp>
        <p:nvSpPr>
          <p:cNvPr id="48132" name="Rectangle 4"/>
          <p:cNvSpPr>
            <a:spLocks noGrp="1" noChangeArrowheads="1"/>
          </p:cNvSpPr>
          <p:nvPr>
            <p:ph type="body" idx="1"/>
          </p:nvPr>
        </p:nvSpPr>
        <p:spPr bwMode="auto">
          <a:xfrm>
            <a:off x="381000" y="1714500"/>
            <a:ext cx="8382000" cy="4867275"/>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smtClean="0"/>
          </a:p>
        </p:txBody>
      </p:sp>
      <p:sp>
        <p:nvSpPr>
          <p:cNvPr id="48134" name="Rectangle 6"/>
          <p:cNvSpPr>
            <a:spLocks noChangeArrowheads="1"/>
          </p:cNvSpPr>
          <p:nvPr/>
        </p:nvSpPr>
        <p:spPr bwMode="auto">
          <a:xfrm>
            <a:off x="1831975" y="6456363"/>
            <a:ext cx="5478463" cy="401637"/>
          </a:xfrm>
          <a:prstGeom prst="rect">
            <a:avLst/>
          </a:prstGeom>
          <a:noFill/>
          <a:ln w="9525">
            <a:noFill/>
            <a:miter lim="800000"/>
            <a:headEnd/>
            <a:tailEnd/>
          </a:ln>
          <a:effectLst/>
        </p:spPr>
        <p:txBody>
          <a:bodyPr lIns="0" rIns="0" anchor="ctr"/>
          <a:lstStyle/>
          <a:p>
            <a:pPr algn="ctr"/>
            <a:endParaRPr lang="en-US" sz="1200" i="1" dirty="0">
              <a:solidFill>
                <a:schemeClr val="accent2"/>
              </a:solidFill>
            </a:endParaRPr>
          </a:p>
        </p:txBody>
      </p:sp>
      <p:sp>
        <p:nvSpPr>
          <p:cNvPr id="48135" name="Rectangle 7"/>
          <p:cNvSpPr>
            <a:spLocks noGrp="1" noChangeArrowheads="1"/>
          </p:cNvSpPr>
          <p:nvPr>
            <p:ph type="sldNum" sz="quarter" idx="4"/>
          </p:nvPr>
        </p:nvSpPr>
        <p:spPr bwMode="auto">
          <a:xfrm>
            <a:off x="7753350" y="6381750"/>
            <a:ext cx="11620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accent1"/>
                </a:solidFill>
              </a:defRPr>
            </a:lvl1pPr>
          </a:lstStyle>
          <a:p>
            <a:fld id="{79FF873E-D7DB-461A-832D-8DCC60247ACE}" type="slidenum">
              <a:rPr lang="en-US" smtClean="0"/>
              <a:pPr/>
              <a:t>‹#›</a:t>
            </a:fld>
            <a:endParaRPr lang="en-US" dirty="0"/>
          </a:p>
        </p:txBody>
      </p:sp>
      <p:sp>
        <p:nvSpPr>
          <p:cNvPr id="9" name="TextBox 8"/>
          <p:cNvSpPr txBox="1"/>
          <p:nvPr userDrawn="1"/>
        </p:nvSpPr>
        <p:spPr>
          <a:xfrm>
            <a:off x="1730823" y="6629400"/>
            <a:ext cx="5660577" cy="253916"/>
          </a:xfrm>
          <a:prstGeom prst="rect">
            <a:avLst/>
          </a:prstGeom>
          <a:noFill/>
        </p:spPr>
        <p:txBody>
          <a:bodyPr wrap="square" rtlCol="0">
            <a:spAutoFit/>
          </a:bodyPr>
          <a:lstStyle/>
          <a:p>
            <a:pPr algn="ctr"/>
            <a:r>
              <a:rPr lang="en-US" sz="1050" b="0" i="1" dirty="0" smtClean="0">
                <a:solidFill>
                  <a:schemeClr val="accent2"/>
                </a:solidFill>
              </a:rPr>
              <a:t>Nelson Mullins Riley &amp; Scarborough LLP</a:t>
            </a:r>
            <a:endParaRPr lang="en-US" sz="1050" b="0" i="1" dirty="0">
              <a:solidFill>
                <a:schemeClr val="accent2"/>
              </a:solidFill>
            </a:endParaRPr>
          </a:p>
        </p:txBody>
      </p:sp>
      <p:pic>
        <p:nvPicPr>
          <p:cNvPr id="10" name="Picture 7" descr="C:\Documents and Settings\jdickers\Desktop\NMRS Logos\NMRS_Full_Logo_white.png"/>
          <p:cNvPicPr>
            <a:picLocks noChangeAspect="1" noChangeArrowheads="1"/>
          </p:cNvPicPr>
          <p:nvPr userDrawn="1"/>
        </p:nvPicPr>
        <p:blipFill>
          <a:blip r:embed="rId10" cstate="print"/>
          <a:srcRect/>
          <a:stretch>
            <a:fillRect/>
          </a:stretch>
        </p:blipFill>
        <p:spPr bwMode="auto">
          <a:xfrm>
            <a:off x="225970" y="92075"/>
            <a:ext cx="1752600" cy="35560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03895742"/>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hf hdr="0" ftr="0" dt="0"/>
  <p:txStyles>
    <p:titleStyle>
      <a:lvl1pPr algn="ctr" rtl="0" fontAlgn="base">
        <a:lnSpc>
          <a:spcPct val="95000"/>
        </a:lnSpc>
        <a:spcBef>
          <a:spcPct val="0"/>
        </a:spcBef>
        <a:spcAft>
          <a:spcPct val="0"/>
        </a:spcAft>
        <a:defRPr sz="3200" b="1">
          <a:solidFill>
            <a:schemeClr val="accent1"/>
          </a:solidFill>
          <a:latin typeface="+mj-lt"/>
          <a:ea typeface="+mj-ea"/>
          <a:cs typeface="+mj-cs"/>
        </a:defRPr>
      </a:lvl1pPr>
      <a:lvl2pPr algn="ctr" rtl="0" fontAlgn="base">
        <a:lnSpc>
          <a:spcPct val="95000"/>
        </a:lnSpc>
        <a:spcBef>
          <a:spcPct val="0"/>
        </a:spcBef>
        <a:spcAft>
          <a:spcPct val="0"/>
        </a:spcAft>
        <a:defRPr sz="3200" b="1">
          <a:solidFill>
            <a:schemeClr val="accent1"/>
          </a:solidFill>
          <a:latin typeface="Arial" charset="0"/>
        </a:defRPr>
      </a:lvl2pPr>
      <a:lvl3pPr algn="ctr" rtl="0" fontAlgn="base">
        <a:lnSpc>
          <a:spcPct val="95000"/>
        </a:lnSpc>
        <a:spcBef>
          <a:spcPct val="0"/>
        </a:spcBef>
        <a:spcAft>
          <a:spcPct val="0"/>
        </a:spcAft>
        <a:defRPr sz="3200" b="1">
          <a:solidFill>
            <a:schemeClr val="accent1"/>
          </a:solidFill>
          <a:latin typeface="Arial" charset="0"/>
        </a:defRPr>
      </a:lvl3pPr>
      <a:lvl4pPr algn="ctr" rtl="0" fontAlgn="base">
        <a:lnSpc>
          <a:spcPct val="95000"/>
        </a:lnSpc>
        <a:spcBef>
          <a:spcPct val="0"/>
        </a:spcBef>
        <a:spcAft>
          <a:spcPct val="0"/>
        </a:spcAft>
        <a:defRPr sz="3200" b="1">
          <a:solidFill>
            <a:schemeClr val="accent1"/>
          </a:solidFill>
          <a:latin typeface="Arial" charset="0"/>
        </a:defRPr>
      </a:lvl4pPr>
      <a:lvl5pPr algn="ctr" rtl="0" fontAlgn="base">
        <a:lnSpc>
          <a:spcPct val="95000"/>
        </a:lnSpc>
        <a:spcBef>
          <a:spcPct val="0"/>
        </a:spcBef>
        <a:spcAft>
          <a:spcPct val="0"/>
        </a:spcAft>
        <a:defRPr sz="3200" b="1">
          <a:solidFill>
            <a:schemeClr val="accent1"/>
          </a:solidFill>
          <a:latin typeface="Arial" charset="0"/>
        </a:defRPr>
      </a:lvl5pPr>
      <a:lvl6pPr marL="457200" algn="ctr" rtl="0" fontAlgn="base">
        <a:lnSpc>
          <a:spcPct val="95000"/>
        </a:lnSpc>
        <a:spcBef>
          <a:spcPct val="0"/>
        </a:spcBef>
        <a:spcAft>
          <a:spcPct val="0"/>
        </a:spcAft>
        <a:defRPr sz="3200" b="1">
          <a:solidFill>
            <a:schemeClr val="accent1"/>
          </a:solidFill>
          <a:latin typeface="Arial" charset="0"/>
        </a:defRPr>
      </a:lvl6pPr>
      <a:lvl7pPr marL="914400" algn="ctr" rtl="0" fontAlgn="base">
        <a:lnSpc>
          <a:spcPct val="95000"/>
        </a:lnSpc>
        <a:spcBef>
          <a:spcPct val="0"/>
        </a:spcBef>
        <a:spcAft>
          <a:spcPct val="0"/>
        </a:spcAft>
        <a:defRPr sz="3200" b="1">
          <a:solidFill>
            <a:schemeClr val="accent1"/>
          </a:solidFill>
          <a:latin typeface="Arial" charset="0"/>
        </a:defRPr>
      </a:lvl7pPr>
      <a:lvl8pPr marL="1371600" algn="ctr" rtl="0" fontAlgn="base">
        <a:lnSpc>
          <a:spcPct val="95000"/>
        </a:lnSpc>
        <a:spcBef>
          <a:spcPct val="0"/>
        </a:spcBef>
        <a:spcAft>
          <a:spcPct val="0"/>
        </a:spcAft>
        <a:defRPr sz="3200" b="1">
          <a:solidFill>
            <a:schemeClr val="accent1"/>
          </a:solidFill>
          <a:latin typeface="Arial" charset="0"/>
        </a:defRPr>
      </a:lvl8pPr>
      <a:lvl9pPr marL="1828800" algn="ctr" rtl="0" fontAlgn="base">
        <a:lnSpc>
          <a:spcPct val="95000"/>
        </a:lnSpc>
        <a:spcBef>
          <a:spcPct val="0"/>
        </a:spcBef>
        <a:spcAft>
          <a:spcPct val="0"/>
        </a:spcAft>
        <a:defRPr sz="3200" b="1">
          <a:solidFill>
            <a:schemeClr val="accent1"/>
          </a:solidFill>
          <a:latin typeface="Arial" charset="0"/>
        </a:defRPr>
      </a:lvl9pPr>
    </p:titleStyle>
    <p:bodyStyle>
      <a:lvl1pPr marL="288925" indent="-288925" algn="l" rtl="0" fontAlgn="base">
        <a:spcBef>
          <a:spcPct val="20000"/>
        </a:spcBef>
        <a:spcAft>
          <a:spcPct val="30000"/>
        </a:spcAft>
        <a:buClr>
          <a:schemeClr val="accent1"/>
        </a:buClr>
        <a:buFont typeface="Wingdings" pitchFamily="2" charset="2"/>
        <a:buChar char="Ø"/>
        <a:defRPr sz="2200" b="1">
          <a:solidFill>
            <a:schemeClr val="tx1"/>
          </a:solidFill>
          <a:latin typeface="+mn-lt"/>
          <a:ea typeface="+mn-ea"/>
          <a:cs typeface="+mn-cs"/>
        </a:defRPr>
      </a:lvl1pPr>
      <a:lvl2pPr marL="801688" indent="-342900" algn="l" rtl="0" fontAlgn="base">
        <a:spcBef>
          <a:spcPct val="20000"/>
        </a:spcBef>
        <a:spcAft>
          <a:spcPct val="30000"/>
        </a:spcAft>
        <a:buClr>
          <a:schemeClr val="accent1"/>
        </a:buClr>
        <a:buFont typeface="Wingdings" pitchFamily="2" charset="2"/>
        <a:buChar char="v"/>
        <a:defRPr sz="2200" b="1">
          <a:solidFill>
            <a:schemeClr val="tx1"/>
          </a:solidFill>
          <a:latin typeface="+mn-lt"/>
        </a:defRPr>
      </a:lvl2pPr>
      <a:lvl3pPr marL="1095375" indent="-179388" algn="l" rtl="0" fontAlgn="base">
        <a:spcBef>
          <a:spcPct val="20000"/>
        </a:spcBef>
        <a:spcAft>
          <a:spcPct val="30000"/>
        </a:spcAft>
        <a:buClr>
          <a:schemeClr val="accent1"/>
        </a:buClr>
        <a:buChar char="-"/>
        <a:defRPr sz="2200" b="1">
          <a:solidFill>
            <a:schemeClr val="tx1"/>
          </a:solidFill>
          <a:latin typeface="+mn-lt"/>
        </a:defRPr>
      </a:lvl3pPr>
      <a:lvl4pPr marL="1398588" indent="-188913" algn="l" rtl="0" fontAlgn="base">
        <a:spcBef>
          <a:spcPct val="20000"/>
        </a:spcBef>
        <a:spcAft>
          <a:spcPct val="30000"/>
        </a:spcAft>
        <a:buClr>
          <a:schemeClr val="accent1"/>
        </a:buClr>
        <a:buChar char="-"/>
        <a:defRPr sz="2200" b="1">
          <a:solidFill>
            <a:schemeClr val="tx1"/>
          </a:solidFill>
          <a:latin typeface="+mn-lt"/>
        </a:defRPr>
      </a:lvl4pPr>
      <a:lvl5pPr marL="17208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5pPr>
      <a:lvl6pPr marL="21780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6pPr>
      <a:lvl7pPr marL="26352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7pPr>
      <a:lvl8pPr marL="30924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8pPr>
      <a:lvl9pPr marL="3549650" indent="-207963" algn="l" rtl="0" fontAlgn="base">
        <a:spcBef>
          <a:spcPct val="20000"/>
        </a:spcBef>
        <a:spcAft>
          <a:spcPct val="30000"/>
        </a:spcAft>
        <a:buClr>
          <a:schemeClr val="accent1"/>
        </a:buClr>
        <a:buFont typeface="Wingdings" pitchFamily="2" charset="2"/>
        <a:buChar char="§"/>
        <a:defRPr sz="22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medicare.gov/NHCompare/"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Summary of Anti-Fraud Provisions in the Affordable Care Act</a:t>
            </a:r>
            <a:br>
              <a:rPr lang="en-US" dirty="0" smtClean="0"/>
            </a:br>
            <a:endParaRPr lang="en-US" dirty="0"/>
          </a:p>
        </p:txBody>
      </p:sp>
      <p:sp>
        <p:nvSpPr>
          <p:cNvPr id="3" name="Subtitle 2"/>
          <p:cNvSpPr>
            <a:spLocks noGrp="1"/>
          </p:cNvSpPr>
          <p:nvPr>
            <p:ph type="subTitle" sz="quarter" idx="1"/>
          </p:nvPr>
        </p:nvSpPr>
        <p:spPr/>
        <p:txBody>
          <a:bodyPr/>
          <a:lstStyle/>
          <a:p>
            <a:r>
              <a:rPr lang="en-US" dirty="0" smtClean="0"/>
              <a:t>Michael F. </a:t>
            </a:r>
            <a:r>
              <a:rPr lang="en-US" dirty="0" err="1" smtClean="0"/>
              <a:t>Ruggio</a:t>
            </a:r>
            <a:endParaRPr lang="en-US" dirty="0" smtClean="0"/>
          </a:p>
          <a:p>
            <a:r>
              <a:rPr lang="en-US" dirty="0" smtClean="0"/>
              <a:t>Partner</a:t>
            </a:r>
            <a:endParaRPr lang="en-US" dirty="0"/>
          </a:p>
        </p:txBody>
      </p:sp>
      <p:pic>
        <p:nvPicPr>
          <p:cNvPr id="4" name="Picture 10"/>
          <p:cNvPicPr>
            <a:picLocks noChangeAspect="1" noChangeArrowheads="1"/>
          </p:cNvPicPr>
          <p:nvPr/>
        </p:nvPicPr>
        <p:blipFill>
          <a:blip r:embed="rId2" cstate="print"/>
          <a:srcRect/>
          <a:stretch>
            <a:fillRect/>
          </a:stretch>
        </p:blipFill>
        <p:spPr bwMode="auto">
          <a:xfrm>
            <a:off x="685800" y="3124200"/>
            <a:ext cx="2212975" cy="1385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xmlns="" val="35558656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Better screening and compliance (cont.)</a:t>
            </a:r>
            <a:endParaRPr lang="en-US" dirty="0"/>
          </a:p>
        </p:txBody>
      </p:sp>
      <p:sp>
        <p:nvSpPr>
          <p:cNvPr id="3" name="Content Placeholder 2"/>
          <p:cNvSpPr>
            <a:spLocks noGrp="1"/>
          </p:cNvSpPr>
          <p:nvPr>
            <p:ph idx="1"/>
          </p:nvPr>
        </p:nvSpPr>
        <p:spPr/>
        <p:txBody>
          <a:bodyPr/>
          <a:lstStyle/>
          <a:p>
            <a:pPr marL="0" indent="0">
              <a:buNone/>
            </a:pPr>
            <a:r>
              <a:rPr lang="en-US" dirty="0" smtClean="0"/>
              <a:t>e) High-Risk Controls. </a:t>
            </a:r>
          </a:p>
          <a:p>
            <a:pPr marL="0" indent="0">
              <a:lnSpc>
                <a:spcPct val="150000"/>
              </a:lnSpc>
              <a:buNone/>
            </a:pPr>
            <a:r>
              <a:rPr lang="en-US" b="0" dirty="0" smtClean="0"/>
              <a:t>Places new controls on high-risk programs, like home health services or durable medical equipment, to ensure that only Medicare and Medicaid providers in good standing can provide these services. </a:t>
            </a:r>
          </a:p>
          <a:p>
            <a:pPr marL="0" indent="0">
              <a:lnSpc>
                <a:spcPct val="150000"/>
              </a:lnSpc>
              <a:buNone/>
            </a:pPr>
            <a:r>
              <a:rPr lang="en-US" b="0" dirty="0" smtClean="0"/>
              <a:t>Providers and suppliers who order or refer </a:t>
            </a:r>
            <a:r>
              <a:rPr lang="en-US" b="0" dirty="0" err="1" smtClean="0"/>
              <a:t>DME</a:t>
            </a:r>
            <a:r>
              <a:rPr lang="en-US" b="0" dirty="0" smtClean="0"/>
              <a:t> or home health for Medicare beneficiaries must enroll in Medicare and maintain documentation on orders and referrals.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10</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Better screening and compliance (cont.)</a:t>
            </a:r>
            <a:endParaRPr lang="en-US" dirty="0"/>
          </a:p>
        </p:txBody>
      </p:sp>
      <p:sp>
        <p:nvSpPr>
          <p:cNvPr id="3" name="Content Placeholder 2"/>
          <p:cNvSpPr>
            <a:spLocks noGrp="1"/>
          </p:cNvSpPr>
          <p:nvPr>
            <p:ph idx="1"/>
          </p:nvPr>
        </p:nvSpPr>
        <p:spPr/>
        <p:txBody>
          <a:bodyPr/>
          <a:lstStyle/>
          <a:p>
            <a:pPr marL="0" indent="0">
              <a:spcBef>
                <a:spcPts val="0"/>
              </a:spcBef>
              <a:buNone/>
            </a:pPr>
            <a:r>
              <a:rPr lang="en-US" sz="2800" dirty="0" smtClean="0"/>
              <a:t>f)  Enhanced Investment in Technology at CMS-</a:t>
            </a:r>
            <a:r>
              <a:rPr lang="en-US" sz="2800" dirty="0" err="1" smtClean="0"/>
              <a:t>OIG</a:t>
            </a:r>
            <a:endParaRPr lang="en-US" sz="2800" dirty="0" smtClean="0"/>
          </a:p>
          <a:p>
            <a:pPr marL="0" indent="0">
              <a:spcBef>
                <a:spcPts val="0"/>
              </a:spcBef>
              <a:buNone/>
              <a:tabLst>
                <a:tab pos="339725" algn="l"/>
              </a:tabLst>
            </a:pPr>
            <a:r>
              <a:rPr lang="en-US" sz="2000" dirty="0" smtClean="0"/>
              <a:t>	</a:t>
            </a:r>
            <a:r>
              <a:rPr lang="en-US" sz="1600" dirty="0" err="1" smtClean="0"/>
              <a:t>i</a:t>
            </a:r>
            <a:r>
              <a:rPr lang="en-US" sz="1600" dirty="0" smtClean="0"/>
              <a:t>)  Data Mining Applications</a:t>
            </a:r>
          </a:p>
          <a:p>
            <a:pPr marL="0" indent="0">
              <a:spcBef>
                <a:spcPts val="0"/>
              </a:spcBef>
              <a:spcAft>
                <a:spcPts val="600"/>
              </a:spcAft>
              <a:buNone/>
              <a:tabLst>
                <a:tab pos="287338" algn="l"/>
                <a:tab pos="627063" algn="l"/>
              </a:tabLst>
            </a:pPr>
            <a:r>
              <a:rPr lang="en-US" sz="1600" b="0" dirty="0" smtClean="0"/>
              <a:t>		a)  detect fraud and abuse by </a:t>
            </a:r>
            <a:r>
              <a:rPr lang="en-US" sz="1600" b="0" smtClean="0"/>
              <a:t>establishing norms and </a:t>
            </a:r>
            <a:r>
              <a:rPr lang="en-US" sz="1600" b="0" dirty="0" smtClean="0"/>
              <a:t>then using data mining technology to identify unusual or abnormal patterns of claims by hospitals, physicians laboratories, clinics, etc.</a:t>
            </a:r>
          </a:p>
          <a:p>
            <a:pPr marL="0" indent="0">
              <a:spcBef>
                <a:spcPts val="0"/>
              </a:spcBef>
              <a:buNone/>
              <a:tabLst>
                <a:tab pos="287338" algn="l"/>
                <a:tab pos="627063" algn="l"/>
              </a:tabLst>
            </a:pPr>
            <a:r>
              <a:rPr lang="en-US" sz="1600" b="0" dirty="0" smtClean="0"/>
              <a:t>		b)  detect inappropriate prescriptions or referrals</a:t>
            </a:r>
          </a:p>
          <a:p>
            <a:pPr marL="0" indent="0">
              <a:spcBef>
                <a:spcPts val="0"/>
              </a:spcBef>
              <a:buNone/>
              <a:tabLst>
                <a:tab pos="287338" algn="l"/>
                <a:tab pos="627063" algn="l"/>
              </a:tabLst>
            </a:pPr>
            <a:r>
              <a:rPr lang="en-US" sz="1600" b="0" dirty="0" smtClean="0"/>
              <a:t>	</a:t>
            </a:r>
            <a:r>
              <a:rPr lang="en-US" sz="1600" dirty="0" smtClean="0"/>
              <a:t>ii)  Focus Areas</a:t>
            </a:r>
          </a:p>
          <a:p>
            <a:pPr marL="0" indent="0">
              <a:spcBef>
                <a:spcPts val="0"/>
              </a:spcBef>
              <a:spcAft>
                <a:spcPts val="600"/>
              </a:spcAft>
              <a:buNone/>
              <a:tabLst>
                <a:tab pos="287338" algn="l"/>
                <a:tab pos="627063" algn="l"/>
              </a:tabLst>
            </a:pPr>
            <a:r>
              <a:rPr lang="en-US" sz="1600" b="0" dirty="0" smtClean="0"/>
              <a:t>		a)	 cardiology – stents and </a:t>
            </a:r>
            <a:r>
              <a:rPr lang="en-US" sz="1600" b="0" dirty="0" err="1" smtClean="0"/>
              <a:t>ICD's</a:t>
            </a:r>
            <a:endParaRPr lang="en-US" sz="1600" b="0" dirty="0" smtClean="0"/>
          </a:p>
          <a:p>
            <a:pPr marL="0" indent="0">
              <a:spcBef>
                <a:spcPts val="0"/>
              </a:spcBef>
              <a:spcAft>
                <a:spcPts val="600"/>
              </a:spcAft>
              <a:buNone/>
              <a:tabLst>
                <a:tab pos="287338" algn="l"/>
                <a:tab pos="627063" algn="l"/>
              </a:tabLst>
            </a:pPr>
            <a:r>
              <a:rPr lang="en-US" sz="1600" b="0" dirty="0" smtClean="0"/>
              <a:t>		b)	 surgery – specialties</a:t>
            </a:r>
          </a:p>
          <a:p>
            <a:pPr marL="0" indent="0">
              <a:spcBef>
                <a:spcPts val="0"/>
              </a:spcBef>
              <a:spcAft>
                <a:spcPts val="600"/>
              </a:spcAft>
              <a:buNone/>
              <a:tabLst>
                <a:tab pos="287338" algn="l"/>
                <a:tab pos="627063" algn="l"/>
              </a:tabLst>
            </a:pPr>
            <a:r>
              <a:rPr lang="en-US" sz="1600" b="0" dirty="0" smtClean="0"/>
              <a:t>		c)	 durable medical equipment</a:t>
            </a:r>
          </a:p>
          <a:p>
            <a:pPr marL="0" indent="0">
              <a:spcBef>
                <a:spcPts val="0"/>
              </a:spcBef>
              <a:spcAft>
                <a:spcPts val="600"/>
              </a:spcAft>
              <a:buNone/>
              <a:tabLst>
                <a:tab pos="287338" algn="l"/>
                <a:tab pos="627063" algn="l"/>
              </a:tabLst>
            </a:pPr>
            <a:r>
              <a:rPr lang="en-US" sz="1600" b="0" dirty="0" smtClean="0"/>
              <a:t>		d)   home health care</a:t>
            </a:r>
          </a:p>
          <a:p>
            <a:pPr marL="0" indent="0">
              <a:spcBef>
                <a:spcPts val="0"/>
              </a:spcBef>
              <a:spcAft>
                <a:spcPts val="600"/>
              </a:spcAft>
              <a:buNone/>
              <a:tabLst>
                <a:tab pos="287338" algn="l"/>
                <a:tab pos="627063" algn="l"/>
              </a:tabLst>
            </a:pPr>
            <a:r>
              <a:rPr lang="en-US" sz="1600" b="0" dirty="0" smtClean="0"/>
              <a:t>		e)   long term care</a:t>
            </a:r>
          </a:p>
          <a:p>
            <a:pPr marL="0" indent="0">
              <a:spcBef>
                <a:spcPts val="0"/>
              </a:spcBef>
              <a:buNone/>
              <a:tabLst>
                <a:tab pos="287338" algn="l"/>
                <a:tab pos="627063" algn="l"/>
              </a:tabLst>
            </a:pPr>
            <a:endParaRPr lang="en-US" sz="2000" dirty="0" smtClean="0"/>
          </a:p>
          <a:p>
            <a:pPr marL="0" indent="0">
              <a:buNone/>
              <a:tabLst>
                <a:tab pos="287338" algn="l"/>
                <a:tab pos="627063" algn="l"/>
              </a:tabLst>
            </a:pPr>
            <a:endParaRPr lang="en-US" sz="2000" dirty="0" smtClean="0"/>
          </a:p>
          <a:p>
            <a:pPr marL="0" indent="0">
              <a:buNone/>
              <a:tabLst>
                <a:tab pos="339725" algn="l"/>
              </a:tabLst>
            </a:pPr>
            <a:endParaRPr lang="en-US" sz="200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11</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Better screening and compliance (cont.)</a:t>
            </a:r>
            <a:endParaRPr lang="en-US" dirty="0"/>
          </a:p>
        </p:txBody>
      </p:sp>
      <p:sp>
        <p:nvSpPr>
          <p:cNvPr id="3" name="Content Placeholder 2"/>
          <p:cNvSpPr>
            <a:spLocks noGrp="1"/>
          </p:cNvSpPr>
          <p:nvPr>
            <p:ph idx="1"/>
          </p:nvPr>
        </p:nvSpPr>
        <p:spPr/>
        <p:txBody>
          <a:bodyPr/>
          <a:lstStyle/>
          <a:p>
            <a:pPr marL="0" indent="0">
              <a:buNone/>
            </a:pPr>
            <a:r>
              <a:rPr lang="en-US" sz="2800" dirty="0" smtClean="0"/>
              <a:t>g) Recovery Audit Contractors.</a:t>
            </a:r>
            <a:r>
              <a:rPr lang="en-US" dirty="0" smtClean="0"/>
              <a:t> </a:t>
            </a:r>
          </a:p>
          <a:p>
            <a:pPr marL="0" indent="0">
              <a:buNone/>
            </a:pPr>
            <a:r>
              <a:rPr lang="en-US" sz="2000" b="0" dirty="0" smtClean="0"/>
              <a:t>Expands the Recovery Audit Contractors (</a:t>
            </a:r>
            <a:r>
              <a:rPr lang="en-US" sz="2000" b="0" dirty="0" err="1" smtClean="0"/>
              <a:t>RACs</a:t>
            </a:r>
            <a:r>
              <a:rPr lang="en-US" sz="2000" b="0" dirty="0" smtClean="0"/>
              <a:t>) program to Medicaid, Medicare Advantage (Part C) and Medicare drug benefit (Part D) programs. </a:t>
            </a:r>
          </a:p>
          <a:p>
            <a:pPr marL="0" indent="0">
              <a:buNone/>
            </a:pPr>
            <a:r>
              <a:rPr lang="en-US" sz="2000" b="0" dirty="0" smtClean="0"/>
              <a:t>Recovery Audit Contractors are CMS contractors that are used to detect and correct improper payments </a:t>
            </a:r>
            <a:r>
              <a:rPr lang="en-US" sz="2000" b="0" i="1" dirty="0" smtClean="0"/>
              <a:t>after</a:t>
            </a:r>
            <a:r>
              <a:rPr lang="en-US" sz="2000" b="0" dirty="0" smtClean="0"/>
              <a:t> Medicare has paid a bill. </a:t>
            </a:r>
          </a:p>
          <a:p>
            <a:pPr marL="0" indent="0">
              <a:buNone/>
            </a:pPr>
            <a:r>
              <a:rPr lang="en-US" sz="2000" b="0" dirty="0" err="1" smtClean="0"/>
              <a:t>RACs</a:t>
            </a:r>
            <a:r>
              <a:rPr lang="en-US" sz="2000" b="0" dirty="0" smtClean="0"/>
              <a:t> will help identify and recover over and underpayments to providers under Medicare and Medicaid. </a:t>
            </a:r>
          </a:p>
          <a:p>
            <a:pPr marL="0" indent="0">
              <a:buNone/>
            </a:pPr>
            <a:r>
              <a:rPr lang="en-US" sz="2000" b="0" dirty="0" smtClean="0"/>
              <a:t>Part C and Part D providers and suppliers must report and return Medicare and Medicaid overpayments within 60 days of identification. </a:t>
            </a:r>
            <a:endParaRPr lang="en-US" sz="2000"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12</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Better screening and compliance (cont.)</a:t>
            </a:r>
            <a:endParaRPr lang="en-US" dirty="0"/>
          </a:p>
        </p:txBody>
      </p:sp>
      <p:sp>
        <p:nvSpPr>
          <p:cNvPr id="3" name="Content Placeholder 2"/>
          <p:cNvSpPr>
            <a:spLocks noGrp="1"/>
          </p:cNvSpPr>
          <p:nvPr>
            <p:ph idx="1"/>
          </p:nvPr>
        </p:nvSpPr>
        <p:spPr/>
        <p:txBody>
          <a:bodyPr/>
          <a:lstStyle/>
          <a:p>
            <a:pPr marL="0" indent="0">
              <a:buNone/>
            </a:pPr>
            <a:r>
              <a:rPr lang="en-US" dirty="0" smtClean="0"/>
              <a:t>h) National Provider Identifier. </a:t>
            </a:r>
          </a:p>
          <a:p>
            <a:pPr marL="0" indent="0">
              <a:lnSpc>
                <a:spcPct val="150000"/>
              </a:lnSpc>
              <a:buNone/>
            </a:pPr>
            <a:r>
              <a:rPr lang="en-US" b="0" dirty="0" smtClean="0"/>
              <a:t>Requires providers to include their National Provider Identifier on all applications and claims. </a:t>
            </a:r>
          </a:p>
          <a:p>
            <a:pPr marL="0" indent="0">
              <a:buNone/>
            </a:pPr>
            <a:endParaRPr lang="en-US" dirty="0" smtClean="0"/>
          </a:p>
          <a:p>
            <a:pPr marL="0" indent="0">
              <a:buNone/>
            </a:pPr>
            <a:r>
              <a:rPr lang="en-US" dirty="0" smtClean="0"/>
              <a:t>i) Surety Bonds. </a:t>
            </a:r>
          </a:p>
          <a:p>
            <a:pPr marL="0" indent="0">
              <a:lnSpc>
                <a:spcPct val="150000"/>
              </a:lnSpc>
              <a:buNone/>
            </a:pPr>
            <a:r>
              <a:rPr lang="en-US" b="0" dirty="0" smtClean="0"/>
              <a:t>Strengthens the government’s authority to require surety bonds as a condition of doing business with Medicare.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13</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Better screening and compliance (cont.)</a:t>
            </a:r>
            <a:endParaRPr lang="en-US" dirty="0"/>
          </a:p>
        </p:txBody>
      </p:sp>
      <p:sp>
        <p:nvSpPr>
          <p:cNvPr id="3" name="Content Placeholder 2"/>
          <p:cNvSpPr>
            <a:spLocks noGrp="1"/>
          </p:cNvSpPr>
          <p:nvPr>
            <p:ph idx="1"/>
          </p:nvPr>
        </p:nvSpPr>
        <p:spPr/>
        <p:txBody>
          <a:bodyPr/>
          <a:lstStyle/>
          <a:p>
            <a:pPr marL="619125" indent="-619125">
              <a:buClr>
                <a:schemeClr val="tx1"/>
              </a:buClr>
              <a:buNone/>
            </a:pPr>
            <a:r>
              <a:rPr lang="en-US" dirty="0" smtClean="0"/>
              <a:t>j)	Compliance Plans. </a:t>
            </a:r>
          </a:p>
          <a:p>
            <a:pPr marL="619125" indent="-619125">
              <a:lnSpc>
                <a:spcPct val="150000"/>
              </a:lnSpc>
              <a:buNone/>
            </a:pPr>
            <a:r>
              <a:rPr lang="en-US" dirty="0" smtClean="0"/>
              <a:t>        </a:t>
            </a:r>
            <a:r>
              <a:rPr lang="en-US" b="0" dirty="0" smtClean="0"/>
              <a:t>Requires providers and suppliers to establish compliance plans ensuring that they are aware of anti-fraud requirements and utilize good governance practices</a:t>
            </a:r>
            <a:r>
              <a:rPr lang="en-US" dirty="0" smtClean="0"/>
              <a:t>.</a:t>
            </a:r>
          </a:p>
          <a:p>
            <a:pPr marL="619125" indent="-619125">
              <a:buNone/>
            </a:pPr>
            <a:endParaRPr lang="en-US" sz="1100" dirty="0" smtClean="0"/>
          </a:p>
          <a:p>
            <a:pPr marL="619125" indent="-619125">
              <a:buNone/>
            </a:pPr>
            <a:r>
              <a:rPr lang="en-US" dirty="0" smtClean="0"/>
              <a:t>k) 	Claims Filing Limit. </a:t>
            </a:r>
          </a:p>
          <a:p>
            <a:pPr marL="619125" indent="-619125">
              <a:lnSpc>
                <a:spcPct val="150000"/>
              </a:lnSpc>
              <a:buNone/>
            </a:pPr>
            <a:r>
              <a:rPr lang="en-US" b="0" dirty="0" smtClean="0"/>
              <a:t>        Require providers and suppliers to file fee-for-service claims within 12 months of providing the item or service.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14</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New Penalties to Deter Fraud and Abuse</a:t>
            </a:r>
            <a:endParaRPr lang="en-US" dirty="0"/>
          </a:p>
        </p:txBody>
      </p:sp>
      <p:sp>
        <p:nvSpPr>
          <p:cNvPr id="3" name="Content Placeholder 2"/>
          <p:cNvSpPr>
            <a:spLocks noGrp="1"/>
          </p:cNvSpPr>
          <p:nvPr>
            <p:ph idx="1"/>
          </p:nvPr>
        </p:nvSpPr>
        <p:spPr/>
        <p:txBody>
          <a:bodyPr/>
          <a:lstStyle/>
          <a:p>
            <a:pPr marL="0" indent="0">
              <a:lnSpc>
                <a:spcPct val="150000"/>
              </a:lnSpc>
              <a:buNone/>
            </a:pPr>
            <a:endParaRPr lang="en-US" b="0" dirty="0" smtClean="0"/>
          </a:p>
          <a:p>
            <a:pPr marL="0" indent="0">
              <a:lnSpc>
                <a:spcPct val="150000"/>
              </a:lnSpc>
              <a:buNone/>
            </a:pPr>
            <a:r>
              <a:rPr lang="en-US" b="0" dirty="0" smtClean="0"/>
              <a:t>The </a:t>
            </a:r>
            <a:r>
              <a:rPr lang="en-US" b="0" dirty="0" err="1" smtClean="0"/>
              <a:t>ACA</a:t>
            </a:r>
            <a:r>
              <a:rPr lang="en-US" b="0" dirty="0" smtClean="0"/>
              <a:t> better prevents unscrupulous providers from participating in Medicare and Medicaid in the first place and includes strict new fines and penalties. </a:t>
            </a:r>
          </a:p>
          <a:p>
            <a:pPr marL="0" indent="0">
              <a:lnSpc>
                <a:spcPct val="150000"/>
              </a:lnSpc>
              <a:buNone/>
            </a:pPr>
            <a:endParaRPr lang="en-US" sz="1100" b="0" dirty="0" smtClean="0"/>
          </a:p>
          <a:p>
            <a:pPr marL="0" indent="0">
              <a:lnSpc>
                <a:spcPct val="150000"/>
              </a:lnSpc>
              <a:buNone/>
            </a:pPr>
            <a:r>
              <a:rPr lang="en-US" b="0" dirty="0" smtClean="0"/>
              <a:t>The </a:t>
            </a:r>
            <a:r>
              <a:rPr lang="en-US" b="0" dirty="0" err="1" smtClean="0"/>
              <a:t>ACA</a:t>
            </a:r>
            <a:r>
              <a:rPr lang="en-US" b="0" dirty="0" smtClean="0"/>
              <a:t> makes changes in the following areas: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15</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New Penalties to Deter Fraud and Abuse (cont.)</a:t>
            </a:r>
            <a:endParaRPr lang="en-US" dirty="0"/>
          </a:p>
        </p:txBody>
      </p:sp>
      <p:sp>
        <p:nvSpPr>
          <p:cNvPr id="3" name="Content Placeholder 2"/>
          <p:cNvSpPr>
            <a:spLocks noGrp="1"/>
          </p:cNvSpPr>
          <p:nvPr>
            <p:ph idx="1"/>
          </p:nvPr>
        </p:nvSpPr>
        <p:spPr/>
        <p:txBody>
          <a:bodyPr/>
          <a:lstStyle/>
          <a:p>
            <a:pPr marL="571500" indent="-571500">
              <a:buNone/>
            </a:pPr>
            <a:r>
              <a:rPr lang="en-US" dirty="0" smtClean="0"/>
              <a:t>a)  </a:t>
            </a:r>
            <a:r>
              <a:rPr lang="en-US" dirty="0" err="1" smtClean="0"/>
              <a:t>OIG</a:t>
            </a:r>
            <a:r>
              <a:rPr lang="en-US" dirty="0" smtClean="0"/>
              <a:t> Authority. </a:t>
            </a:r>
          </a:p>
          <a:p>
            <a:pPr marL="0" indent="0">
              <a:lnSpc>
                <a:spcPct val="150000"/>
              </a:lnSpc>
              <a:spcBef>
                <a:spcPts val="0"/>
              </a:spcBef>
              <a:spcAft>
                <a:spcPts val="2400"/>
              </a:spcAft>
              <a:buNone/>
            </a:pPr>
            <a:r>
              <a:rPr lang="en-US" b="0" dirty="0" smtClean="0"/>
              <a:t>Provides the Office of Inspector General (</a:t>
            </a:r>
            <a:r>
              <a:rPr lang="en-US" b="0" dirty="0" err="1" smtClean="0"/>
              <a:t>OIG</a:t>
            </a:r>
            <a:r>
              <a:rPr lang="en-US" b="0" dirty="0" smtClean="0"/>
              <a:t>) with the authority to impose stronger civil and monetary penalties on providers who have committed fraud, including $50,000 for each false statement or misrepresentation of a material fact and $50,000 or triple the amount of the claim involved for providers who know of an overpayment but do not return it.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16</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New Penalties to Deter Fraud and Abuse (cont.)</a:t>
            </a:r>
            <a:endParaRPr lang="en-US" dirty="0"/>
          </a:p>
        </p:txBody>
      </p:sp>
      <p:sp>
        <p:nvSpPr>
          <p:cNvPr id="3" name="Content Placeholder 2"/>
          <p:cNvSpPr>
            <a:spLocks noGrp="1"/>
          </p:cNvSpPr>
          <p:nvPr>
            <p:ph idx="1"/>
          </p:nvPr>
        </p:nvSpPr>
        <p:spPr/>
        <p:txBody>
          <a:bodyPr/>
          <a:lstStyle/>
          <a:p>
            <a:pPr marL="0" indent="0">
              <a:buNone/>
            </a:pPr>
            <a:r>
              <a:rPr lang="en-US" dirty="0" smtClean="0"/>
              <a:t>b) Federal Sentencing Guidelines. </a:t>
            </a:r>
          </a:p>
          <a:p>
            <a:pPr marL="0" indent="0">
              <a:lnSpc>
                <a:spcPct val="150000"/>
              </a:lnSpc>
              <a:buNone/>
            </a:pPr>
            <a:r>
              <a:rPr lang="en-US" b="0" dirty="0" smtClean="0"/>
              <a:t>An </a:t>
            </a:r>
            <a:r>
              <a:rPr lang="en-US" b="0" dirty="0" err="1" smtClean="0"/>
              <a:t>ACA</a:t>
            </a:r>
            <a:r>
              <a:rPr lang="en-US" b="0" dirty="0" smtClean="0"/>
              <a:t> provision directs the Sentencing Commission to increase the federal sentencing guidelines for health care fraud offenses by 20-50% for crimes that involve more than $1,000,000 in losses. </a:t>
            </a:r>
          </a:p>
          <a:p>
            <a:pPr marL="0" indent="0">
              <a:buNone/>
            </a:pPr>
            <a:r>
              <a:rPr lang="en-US" dirty="0" smtClean="0"/>
              <a:t>c) Overpayments. </a:t>
            </a:r>
          </a:p>
          <a:p>
            <a:pPr marL="0" indent="0">
              <a:lnSpc>
                <a:spcPct val="150000"/>
              </a:lnSpc>
              <a:buNone/>
            </a:pPr>
            <a:r>
              <a:rPr lang="en-US" b="0" dirty="0" smtClean="0"/>
              <a:t>Allows new fines and penalties against providers who identify an overpayment from Medicare or Medicaid but do not return it within 60 days.</a:t>
            </a:r>
            <a:r>
              <a:rPr lang="en-US" sz="2800" b="0" dirty="0" smtClean="0"/>
              <a:t>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17</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New Penalties to Deter Fraud and Abuse (cont.)</a:t>
            </a:r>
            <a:endParaRPr lang="en-US" dirty="0"/>
          </a:p>
        </p:txBody>
      </p:sp>
      <p:sp>
        <p:nvSpPr>
          <p:cNvPr id="3" name="Content Placeholder 2"/>
          <p:cNvSpPr>
            <a:spLocks noGrp="1"/>
          </p:cNvSpPr>
          <p:nvPr>
            <p:ph idx="1"/>
          </p:nvPr>
        </p:nvSpPr>
        <p:spPr/>
        <p:txBody>
          <a:bodyPr/>
          <a:lstStyle/>
          <a:p>
            <a:pPr marL="0" indent="0">
              <a:lnSpc>
                <a:spcPct val="150000"/>
              </a:lnSpc>
              <a:buNone/>
            </a:pPr>
            <a:r>
              <a:rPr lang="en-US" dirty="0" smtClean="0"/>
              <a:t>d) Recapture.</a:t>
            </a:r>
            <a:r>
              <a:rPr lang="en-US" b="0" dirty="0" smtClean="0"/>
              <a:t> Makes it easier for the government to recapture any funds acquired through fraudulent practices.</a:t>
            </a:r>
          </a:p>
          <a:p>
            <a:pPr marL="0" indent="0">
              <a:lnSpc>
                <a:spcPct val="150000"/>
              </a:lnSpc>
              <a:buNone/>
            </a:pPr>
            <a:r>
              <a:rPr lang="en-US" dirty="0" smtClean="0"/>
              <a:t>e) New Penalties.</a:t>
            </a:r>
            <a:r>
              <a:rPr lang="en-US" b="0" dirty="0" smtClean="0"/>
              <a:t> Creates new penalties for submitting false data on applications, false claims for payment, or for obstructing audits or investigations related to Medicare or Medicaid.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18</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New Penalties to Deter Fraud and Abuse (cont.)</a:t>
            </a:r>
            <a:endParaRPr lang="en-US" dirty="0"/>
          </a:p>
        </p:txBody>
      </p:sp>
      <p:sp>
        <p:nvSpPr>
          <p:cNvPr id="3" name="Content Placeholder 2"/>
          <p:cNvSpPr>
            <a:spLocks noGrp="1"/>
          </p:cNvSpPr>
          <p:nvPr>
            <p:ph idx="1"/>
          </p:nvPr>
        </p:nvSpPr>
        <p:spPr/>
        <p:txBody>
          <a:bodyPr/>
          <a:lstStyle/>
          <a:p>
            <a:pPr marL="0" indent="0">
              <a:buNone/>
            </a:pPr>
            <a:r>
              <a:rPr lang="en-US" dirty="0" smtClean="0"/>
              <a:t>f) Marketing Penalties. </a:t>
            </a:r>
          </a:p>
          <a:p>
            <a:pPr marL="0" indent="0">
              <a:lnSpc>
                <a:spcPct val="150000"/>
              </a:lnSpc>
              <a:buNone/>
            </a:pPr>
            <a:r>
              <a:rPr lang="en-US" b="0" dirty="0" smtClean="0"/>
              <a:t>Establishes new penalties for Medicare Advantage and Part D plans that violate marketing regulations or submit false bids, rebate reports, or other submissions to CMS.</a:t>
            </a:r>
          </a:p>
          <a:p>
            <a:pPr marL="0" indent="0">
              <a:buNone/>
            </a:pPr>
            <a:r>
              <a:rPr lang="en-US" dirty="0" smtClean="0"/>
              <a:t>g) Nursing Homes. </a:t>
            </a:r>
          </a:p>
          <a:p>
            <a:pPr marL="0" indent="0">
              <a:lnSpc>
                <a:spcPct val="150000"/>
              </a:lnSpc>
              <a:buNone/>
            </a:pPr>
            <a:r>
              <a:rPr lang="en-US" b="0" dirty="0" smtClean="0"/>
              <a:t>The </a:t>
            </a:r>
            <a:r>
              <a:rPr lang="en-US" b="0" dirty="0" err="1" smtClean="0"/>
              <a:t>ACA</a:t>
            </a:r>
            <a:r>
              <a:rPr lang="en-US" b="0" dirty="0" smtClean="0"/>
              <a:t> makes it easier for the Department of Justice (DOJ) to investigate potential fraud or wrongdoing at facilities such as nursing homes.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19</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Patient Protection and Affordable Care Act</a:t>
            </a:r>
            <a:endParaRPr lang="en-US" dirty="0"/>
          </a:p>
        </p:txBody>
      </p:sp>
      <p:sp>
        <p:nvSpPr>
          <p:cNvPr id="3" name="Content Placeholder 2"/>
          <p:cNvSpPr>
            <a:spLocks noGrp="1"/>
          </p:cNvSpPr>
          <p:nvPr>
            <p:ph idx="1"/>
          </p:nvPr>
        </p:nvSpPr>
        <p:spPr/>
        <p:txBody>
          <a:bodyPr/>
          <a:lstStyle/>
          <a:p>
            <a:pPr marL="0" indent="0">
              <a:lnSpc>
                <a:spcPct val="150000"/>
              </a:lnSpc>
              <a:buNone/>
            </a:pPr>
            <a:r>
              <a:rPr lang="en-US" b="0" dirty="0" smtClean="0"/>
              <a:t>More commonly known as the Affordable Care Act, enacted in 2010, provides tools to prevent, detect and take strong enforcement action against fraud in Medicare, Medicaid and private insurance. </a:t>
            </a:r>
          </a:p>
          <a:p>
            <a:pPr marL="0" indent="0">
              <a:buNone/>
            </a:pPr>
            <a:endParaRPr lang="en-US" dirty="0" smtClean="0"/>
          </a:p>
          <a:p>
            <a:pPr marL="0" indent="0">
              <a:buNone/>
            </a:pPr>
            <a:endParaRPr lang="en-US" dirty="0" smtClean="0"/>
          </a:p>
        </p:txBody>
      </p:sp>
      <p:sp>
        <p:nvSpPr>
          <p:cNvPr id="4" name="Slide Number Placeholder 3"/>
          <p:cNvSpPr>
            <a:spLocks noGrp="1"/>
          </p:cNvSpPr>
          <p:nvPr>
            <p:ph type="sldNum" sz="quarter" idx="10"/>
          </p:nvPr>
        </p:nvSpPr>
        <p:spPr/>
        <p:txBody>
          <a:bodyPr/>
          <a:lstStyle/>
          <a:p>
            <a:fld id="{D31892A3-F709-48A8-8E74-B57DABD24CE1}" type="slidenum">
              <a:rPr lang="en-US" smtClean="0"/>
              <a:pPr/>
              <a:t>2</a:t>
            </a:fld>
            <a:endParaRPr lang="en-US" dirty="0"/>
          </a:p>
        </p:txBody>
      </p:sp>
      <p:pic>
        <p:nvPicPr>
          <p:cNvPr id="6" name="Picture 5" descr="C:\Users\blee\AppData\Local\Microsoft\Windows\Temporary Internet Files\Content.IE5\2YEVFWW9\MP900422110[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43891" y="4343400"/>
            <a:ext cx="2894218" cy="2038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Data sharing to identify fraud</a:t>
            </a:r>
            <a:endParaRPr lang="en-US" dirty="0"/>
          </a:p>
        </p:txBody>
      </p:sp>
      <p:sp>
        <p:nvSpPr>
          <p:cNvPr id="3" name="Content Placeholder 2"/>
          <p:cNvSpPr>
            <a:spLocks noGrp="1"/>
          </p:cNvSpPr>
          <p:nvPr>
            <p:ph idx="1"/>
          </p:nvPr>
        </p:nvSpPr>
        <p:spPr/>
        <p:txBody>
          <a:bodyPr/>
          <a:lstStyle/>
          <a:p>
            <a:pPr marL="0" indent="0">
              <a:lnSpc>
                <a:spcPct val="150000"/>
              </a:lnSpc>
              <a:buNone/>
            </a:pPr>
            <a:endParaRPr lang="en-US" b="0" dirty="0" smtClean="0"/>
          </a:p>
          <a:p>
            <a:pPr marL="0" indent="0">
              <a:lnSpc>
                <a:spcPct val="150000"/>
              </a:lnSpc>
              <a:buNone/>
            </a:pPr>
            <a:r>
              <a:rPr lang="en-US" b="0" dirty="0" smtClean="0"/>
              <a:t>The </a:t>
            </a:r>
            <a:r>
              <a:rPr lang="en-US" b="0" dirty="0" err="1" smtClean="0"/>
              <a:t>ACA</a:t>
            </a:r>
            <a:r>
              <a:rPr lang="en-US" b="0" dirty="0" smtClean="0"/>
              <a:t> expands the CMS “integrated data repository” to incorporate data from all federally supported health care programs. </a:t>
            </a:r>
          </a:p>
          <a:p>
            <a:pPr marL="0" indent="0">
              <a:lnSpc>
                <a:spcPct val="150000"/>
              </a:lnSpc>
              <a:spcBef>
                <a:spcPct val="0"/>
              </a:spcBef>
              <a:buNone/>
            </a:pPr>
            <a:r>
              <a:rPr lang="en-US" b="0" dirty="0" smtClean="0"/>
              <a:t>The </a:t>
            </a:r>
            <a:r>
              <a:rPr lang="en-US" b="0" dirty="0" err="1" smtClean="0"/>
              <a:t>ACA</a:t>
            </a:r>
            <a:r>
              <a:rPr lang="en-US" b="0" dirty="0" smtClean="0"/>
              <a:t> makes changes in the following areas:</a:t>
            </a:r>
            <a:r>
              <a:rPr lang="en-US" sz="3200" b="0" dirty="0" smtClean="0"/>
              <a:t>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20</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Data sharing to identify fraud (cont.)</a:t>
            </a:r>
            <a:endParaRPr lang="en-US" dirty="0"/>
          </a:p>
        </p:txBody>
      </p:sp>
      <p:sp>
        <p:nvSpPr>
          <p:cNvPr id="3" name="Content Placeholder 2"/>
          <p:cNvSpPr>
            <a:spLocks noGrp="1"/>
          </p:cNvSpPr>
          <p:nvPr>
            <p:ph idx="1"/>
          </p:nvPr>
        </p:nvSpPr>
        <p:spPr/>
        <p:txBody>
          <a:bodyPr/>
          <a:lstStyle/>
          <a:p>
            <a:pPr marL="571500" indent="-571500">
              <a:buNone/>
            </a:pPr>
            <a:r>
              <a:rPr lang="en-US" dirty="0" smtClean="0"/>
              <a:t>a)	Claims Data. </a:t>
            </a:r>
          </a:p>
          <a:p>
            <a:pPr marL="571500" indent="-571500">
              <a:spcBef>
                <a:spcPct val="0"/>
              </a:spcBef>
              <a:buNone/>
            </a:pPr>
            <a:r>
              <a:rPr lang="en-US" dirty="0" smtClean="0"/>
              <a:t>	</a:t>
            </a:r>
            <a:r>
              <a:rPr lang="en-US" b="0" dirty="0" smtClean="0"/>
              <a:t>Requires certain claims data from </a:t>
            </a:r>
          </a:p>
          <a:p>
            <a:pPr marL="571500" indent="-571500">
              <a:spcBef>
                <a:spcPct val="0"/>
              </a:spcBef>
              <a:buNone/>
            </a:pPr>
            <a:endParaRPr lang="en-US" sz="800" b="0" dirty="0" smtClean="0"/>
          </a:p>
          <a:p>
            <a:pPr marL="571500" indent="-571500">
              <a:spcBef>
                <a:spcPct val="0"/>
              </a:spcBef>
            </a:pPr>
            <a:r>
              <a:rPr lang="en-US" b="0" dirty="0" smtClean="0"/>
              <a:t>Medicare, Medicaid and CHIP, </a:t>
            </a:r>
          </a:p>
          <a:p>
            <a:pPr marL="571500" indent="-571500">
              <a:spcBef>
                <a:spcPct val="0"/>
              </a:spcBef>
            </a:pPr>
            <a:r>
              <a:rPr lang="en-US" b="0" dirty="0" smtClean="0"/>
              <a:t>the Veterans Administration, the Department of Defense, </a:t>
            </a:r>
          </a:p>
          <a:p>
            <a:pPr marL="571500" indent="-571500">
              <a:spcBef>
                <a:spcPct val="0"/>
              </a:spcBef>
            </a:pPr>
            <a:r>
              <a:rPr lang="en-US" b="0" dirty="0" smtClean="0"/>
              <a:t>the Social Security Disability Insurance program, and </a:t>
            </a:r>
          </a:p>
          <a:p>
            <a:pPr marL="571500" indent="-571500">
              <a:spcBef>
                <a:spcPct val="0"/>
              </a:spcBef>
            </a:pPr>
            <a:r>
              <a:rPr lang="en-US" b="0" dirty="0" smtClean="0"/>
              <a:t>the Indian Health Service </a:t>
            </a:r>
          </a:p>
          <a:p>
            <a:pPr marL="571500" indent="-571500">
              <a:spcBef>
                <a:spcPct val="0"/>
              </a:spcBef>
              <a:buNone/>
            </a:pPr>
            <a:endParaRPr lang="en-US" sz="800" b="0" dirty="0" smtClean="0"/>
          </a:p>
          <a:p>
            <a:pPr marL="571500" indent="-571500">
              <a:spcBef>
                <a:spcPct val="0"/>
              </a:spcBef>
              <a:buNone/>
            </a:pPr>
            <a:r>
              <a:rPr lang="en-US" b="0" dirty="0" smtClean="0"/>
              <a:t>        to be centralized, thereby making it easier for agency and law enforcement officials to identify criminals and prevent fraud on a system-wide basis.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21</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Data sharing to identify fraud (cont.)</a:t>
            </a:r>
            <a:endParaRPr lang="en-US" dirty="0"/>
          </a:p>
        </p:txBody>
      </p:sp>
      <p:sp>
        <p:nvSpPr>
          <p:cNvPr id="3" name="Content Placeholder 2"/>
          <p:cNvSpPr>
            <a:spLocks noGrp="1"/>
          </p:cNvSpPr>
          <p:nvPr>
            <p:ph idx="1"/>
          </p:nvPr>
        </p:nvSpPr>
        <p:spPr/>
        <p:txBody>
          <a:bodyPr/>
          <a:lstStyle/>
          <a:p>
            <a:pPr marL="0" indent="0">
              <a:buNone/>
            </a:pPr>
            <a:r>
              <a:rPr lang="en-US" sz="2800" dirty="0" smtClean="0"/>
              <a:t>b) Data Bank. </a:t>
            </a:r>
          </a:p>
          <a:p>
            <a:pPr marL="0" indent="0">
              <a:lnSpc>
                <a:spcPct val="150000"/>
              </a:lnSpc>
              <a:buNone/>
            </a:pPr>
            <a:r>
              <a:rPr lang="en-US" b="0" dirty="0" smtClean="0"/>
              <a:t>Creates a comprehensive Medicare and Medicaid Provider/ Supplier Data Bank to conduct oversight of suspected utilization, prescribing patterns, and complex business arrangements that may conceal fraudulent activity.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22</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Data sharing to identify fraud (cont.)</a:t>
            </a:r>
            <a:endParaRPr lang="en-US" dirty="0"/>
          </a:p>
        </p:txBody>
      </p:sp>
      <p:sp>
        <p:nvSpPr>
          <p:cNvPr id="3" name="Content Placeholder 2"/>
          <p:cNvSpPr>
            <a:spLocks noGrp="1"/>
          </p:cNvSpPr>
          <p:nvPr>
            <p:ph idx="1"/>
          </p:nvPr>
        </p:nvSpPr>
        <p:spPr/>
        <p:txBody>
          <a:bodyPr/>
          <a:lstStyle/>
          <a:p>
            <a:pPr marL="0" indent="0">
              <a:buNone/>
            </a:pPr>
            <a:r>
              <a:rPr lang="en-US" dirty="0" smtClean="0"/>
              <a:t>c) False Front Providers. </a:t>
            </a:r>
          </a:p>
          <a:p>
            <a:pPr marL="0" indent="0">
              <a:lnSpc>
                <a:spcPct val="150000"/>
              </a:lnSpc>
              <a:buNone/>
            </a:pPr>
            <a:r>
              <a:rPr lang="en-US" b="0" dirty="0" smtClean="0"/>
              <a:t>Allows use of the centralized database of compromised or stolen beneficiary and provider numbers to identify “false front” providers to prevent or recover overpayments, trigger administrative actions and support seizures by law enforcement.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23</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Data sharing to identify fraud (cont.)</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d) Data Access. </a:t>
            </a:r>
            <a:r>
              <a:rPr lang="en-US" b="0" dirty="0" smtClean="0"/>
              <a:t>Gives the DOJ and </a:t>
            </a:r>
            <a:r>
              <a:rPr lang="en-US" b="0" dirty="0" err="1" smtClean="0"/>
              <a:t>OIG</a:t>
            </a:r>
            <a:r>
              <a:rPr lang="en-US" b="0" dirty="0" smtClean="0"/>
              <a:t> clearer rights to access CMS claims and payment databases.</a:t>
            </a:r>
          </a:p>
          <a:p>
            <a:pPr marL="0" indent="0">
              <a:buNone/>
            </a:pPr>
            <a:r>
              <a:rPr lang="en-US" dirty="0" smtClean="0"/>
              <a:t>e) Medicaid Data. </a:t>
            </a:r>
            <a:r>
              <a:rPr lang="en-US" b="0" dirty="0" smtClean="0"/>
              <a:t>Allows the </a:t>
            </a:r>
            <a:r>
              <a:rPr lang="en-US" b="0" dirty="0" err="1" smtClean="0"/>
              <a:t>HHS</a:t>
            </a:r>
            <a:r>
              <a:rPr lang="en-US" b="0" dirty="0" smtClean="0"/>
              <a:t> Secretary to require states to report additional Medicaid data elements with respect to program integrity, program oversight and administration.</a:t>
            </a:r>
          </a:p>
          <a:p>
            <a:pPr marL="0" indent="0">
              <a:buNone/>
            </a:pPr>
            <a:r>
              <a:rPr lang="en-US" dirty="0" smtClean="0"/>
              <a:t>f) Termination Data. </a:t>
            </a:r>
            <a:r>
              <a:rPr lang="en-US" b="0" dirty="0" smtClean="0"/>
              <a:t>Requires sharing information about providers who have been terminated from the Medicare program with state Medicaid agencies within 30 days of provider termination.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24</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ACA</a:t>
            </a:r>
            <a:r>
              <a:rPr lang="en-US" dirty="0" smtClean="0"/>
              <a:t> Fraud Prevention Provisions by Sector: Focusing on high risk areas</a:t>
            </a:r>
            <a:endParaRPr lang="en-US" dirty="0"/>
          </a:p>
        </p:txBody>
      </p:sp>
      <p:sp>
        <p:nvSpPr>
          <p:cNvPr id="3" name="Content Placeholder 2"/>
          <p:cNvSpPr>
            <a:spLocks noGrp="1"/>
          </p:cNvSpPr>
          <p:nvPr>
            <p:ph idx="1"/>
          </p:nvPr>
        </p:nvSpPr>
        <p:spPr/>
        <p:txBody>
          <a:bodyPr/>
          <a:lstStyle/>
          <a:p>
            <a:pPr marL="0" indent="0">
              <a:buNone/>
            </a:pPr>
            <a:r>
              <a:rPr lang="en-US" dirty="0" err="1" smtClean="0"/>
              <a:t>DME</a:t>
            </a:r>
            <a:r>
              <a:rPr lang="en-US" dirty="0" smtClean="0"/>
              <a:t> Fraud</a:t>
            </a:r>
          </a:p>
          <a:p>
            <a:pPr marL="0" indent="0">
              <a:buNone/>
            </a:pPr>
            <a:r>
              <a:rPr lang="en-US" b="0" dirty="0" smtClean="0"/>
              <a:t>To help reduce opportunities for </a:t>
            </a:r>
            <a:r>
              <a:rPr lang="en-US" b="0" dirty="0" err="1" smtClean="0"/>
              <a:t>DME</a:t>
            </a:r>
            <a:r>
              <a:rPr lang="en-US" b="0" dirty="0" smtClean="0"/>
              <a:t> Fraud, the </a:t>
            </a:r>
            <a:r>
              <a:rPr lang="en-US" b="0" dirty="0" err="1" smtClean="0"/>
              <a:t>ACA</a:t>
            </a:r>
            <a:r>
              <a:rPr lang="en-US" b="0" dirty="0" smtClean="0"/>
              <a:t>:</a:t>
            </a:r>
          </a:p>
          <a:p>
            <a:pPr marL="0" indent="0">
              <a:lnSpc>
                <a:spcPct val="150000"/>
              </a:lnSpc>
            </a:pPr>
            <a:r>
              <a:rPr lang="en-US" b="0" dirty="0" smtClean="0"/>
              <a:t>  Requires a physician, nurse practitioner, clinical nurse specialist, or physician assistant to have a face-to-face encounter (including via </a:t>
            </a:r>
            <a:r>
              <a:rPr lang="en-US" b="0" dirty="0" err="1" smtClean="0"/>
              <a:t>telehealth</a:t>
            </a:r>
            <a:r>
              <a:rPr lang="en-US" b="0" dirty="0" smtClean="0"/>
              <a:t>) with an individual before issuing a certification for </a:t>
            </a:r>
            <a:r>
              <a:rPr lang="en-US" b="0" dirty="0" err="1" smtClean="0"/>
              <a:t>DME</a:t>
            </a:r>
            <a:r>
              <a:rPr lang="en-US" b="0" dirty="0" smtClean="0"/>
              <a:t>.</a:t>
            </a:r>
          </a:p>
          <a:p>
            <a:pPr marL="0" indent="0"/>
            <a:r>
              <a:rPr lang="en-US" b="0" dirty="0" smtClean="0"/>
              <a:t> Requires that </a:t>
            </a:r>
            <a:r>
              <a:rPr lang="en-US" b="0" dirty="0" err="1" smtClean="0"/>
              <a:t>DME</a:t>
            </a:r>
            <a:r>
              <a:rPr lang="en-US" b="0" dirty="0" smtClean="0"/>
              <a:t> supplies must be ordered by an enrolled Medicare eligible professional or physician.</a:t>
            </a:r>
          </a:p>
          <a:p>
            <a:pPr marL="0" indent="0"/>
            <a:endParaRPr lang="en-US"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25</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ACA</a:t>
            </a:r>
            <a:r>
              <a:rPr lang="en-US" dirty="0" smtClean="0"/>
              <a:t> Fraud Prevention Provisions by Sector: Focusing on high risk areas (cont.)</a:t>
            </a:r>
            <a:endParaRPr lang="en-US" dirty="0"/>
          </a:p>
        </p:txBody>
      </p:sp>
      <p:sp>
        <p:nvSpPr>
          <p:cNvPr id="3" name="Content Placeholder 2"/>
          <p:cNvSpPr>
            <a:spLocks noGrp="1"/>
          </p:cNvSpPr>
          <p:nvPr>
            <p:ph idx="1"/>
          </p:nvPr>
        </p:nvSpPr>
        <p:spPr/>
        <p:txBody>
          <a:bodyPr/>
          <a:lstStyle/>
          <a:p>
            <a:pPr marL="0" indent="0">
              <a:lnSpc>
                <a:spcPct val="150000"/>
              </a:lnSpc>
            </a:pPr>
            <a:r>
              <a:rPr lang="en-US" dirty="0" smtClean="0"/>
              <a:t> </a:t>
            </a:r>
            <a:r>
              <a:rPr lang="en-US" b="0" dirty="0" smtClean="0"/>
              <a:t>Requires more thorough screening of those types of providers and suppliers that have been identified in the past as posing a higher risk of fraud</a:t>
            </a:r>
          </a:p>
          <a:p>
            <a:pPr marL="0" indent="0">
              <a:lnSpc>
                <a:spcPct val="150000"/>
              </a:lnSpc>
            </a:pPr>
            <a:r>
              <a:rPr lang="en-US" b="0" dirty="0" smtClean="0"/>
              <a:t> Allows </a:t>
            </a:r>
            <a:r>
              <a:rPr lang="en-US" b="0" dirty="0" err="1" smtClean="0"/>
              <a:t>HHS</a:t>
            </a:r>
            <a:r>
              <a:rPr lang="en-US" b="0" dirty="0" smtClean="0"/>
              <a:t> to prohibit new </a:t>
            </a:r>
            <a:r>
              <a:rPr lang="en-US" b="0" dirty="0" err="1" smtClean="0"/>
              <a:t>DME</a:t>
            </a:r>
            <a:r>
              <a:rPr lang="en-US" b="0" dirty="0" smtClean="0"/>
              <a:t> providers from joining the program in certain geographic areas or where necessary to prevent or combat fraud, waste or abuse.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26</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ACA</a:t>
            </a:r>
            <a:r>
              <a:rPr lang="en-US" dirty="0" smtClean="0"/>
              <a:t> Fraud Prevention Provisions by Sector: Focusing on high risk areas</a:t>
            </a:r>
            <a:endParaRPr lang="en-US" dirty="0"/>
          </a:p>
        </p:txBody>
      </p:sp>
      <p:sp>
        <p:nvSpPr>
          <p:cNvPr id="3" name="Content Placeholder 2"/>
          <p:cNvSpPr>
            <a:spLocks noGrp="1"/>
          </p:cNvSpPr>
          <p:nvPr>
            <p:ph idx="1"/>
          </p:nvPr>
        </p:nvSpPr>
        <p:spPr/>
        <p:txBody>
          <a:bodyPr/>
          <a:lstStyle/>
          <a:p>
            <a:pPr marL="0" indent="0">
              <a:buNone/>
            </a:pPr>
            <a:r>
              <a:rPr lang="en-US" dirty="0" smtClean="0"/>
              <a:t>Home Health Fraud</a:t>
            </a:r>
          </a:p>
          <a:p>
            <a:pPr marL="0" indent="0">
              <a:lnSpc>
                <a:spcPct val="150000"/>
              </a:lnSpc>
              <a:buNone/>
            </a:pPr>
            <a:r>
              <a:rPr lang="en-US" b="0" dirty="0" smtClean="0"/>
              <a:t>To help reduce opportunities for fraud in home health, the </a:t>
            </a:r>
            <a:r>
              <a:rPr lang="en-US" b="0" dirty="0" err="1" smtClean="0"/>
              <a:t>ACA</a:t>
            </a:r>
            <a:r>
              <a:rPr lang="en-US" b="0" dirty="0" smtClean="0"/>
              <a:t>:</a:t>
            </a:r>
          </a:p>
          <a:p>
            <a:pPr marL="0" indent="0">
              <a:lnSpc>
                <a:spcPct val="150000"/>
              </a:lnSpc>
            </a:pPr>
            <a:r>
              <a:rPr lang="en-US" b="0" dirty="0" smtClean="0"/>
              <a:t>  Requires physicians who order home health services to be enrolled in Medicare. </a:t>
            </a:r>
          </a:p>
          <a:p>
            <a:pPr marL="0" indent="0">
              <a:lnSpc>
                <a:spcPct val="150000"/>
              </a:lnSpc>
            </a:pPr>
            <a:r>
              <a:rPr lang="en-US" b="0" dirty="0" smtClean="0"/>
              <a:t>  Requires a face-to-face encounter within 90 days prior to the home health start of care date.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27</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ACA</a:t>
            </a:r>
            <a:r>
              <a:rPr lang="en-US" dirty="0" smtClean="0"/>
              <a:t> Fraud Prevention Provisions by Sector: Focusing on high risk areas</a:t>
            </a:r>
            <a:endParaRPr lang="en-US" dirty="0"/>
          </a:p>
        </p:txBody>
      </p:sp>
      <p:sp>
        <p:nvSpPr>
          <p:cNvPr id="3" name="Content Placeholder 2"/>
          <p:cNvSpPr>
            <a:spLocks noGrp="1"/>
          </p:cNvSpPr>
          <p:nvPr>
            <p:ph idx="1"/>
          </p:nvPr>
        </p:nvSpPr>
        <p:spPr/>
        <p:txBody>
          <a:bodyPr/>
          <a:lstStyle/>
          <a:p>
            <a:pPr marL="0" indent="0">
              <a:buNone/>
            </a:pPr>
            <a:r>
              <a:rPr lang="en-US" dirty="0" smtClean="0"/>
              <a:t>Hospice Fraud</a:t>
            </a:r>
          </a:p>
          <a:p>
            <a:pPr marL="0" indent="0">
              <a:lnSpc>
                <a:spcPct val="150000"/>
              </a:lnSpc>
              <a:buNone/>
            </a:pPr>
            <a:r>
              <a:rPr lang="en-US" b="0" dirty="0" smtClean="0"/>
              <a:t>To help reduce opportunities for fraud in hospice, the </a:t>
            </a:r>
            <a:r>
              <a:rPr lang="en-US" b="0" dirty="0" err="1" smtClean="0"/>
              <a:t>ACA</a:t>
            </a:r>
            <a:r>
              <a:rPr lang="en-US" b="0" dirty="0" smtClean="0"/>
              <a:t>:</a:t>
            </a:r>
          </a:p>
          <a:p>
            <a:pPr marL="0" indent="0">
              <a:lnSpc>
                <a:spcPct val="150000"/>
              </a:lnSpc>
            </a:pPr>
            <a:r>
              <a:rPr lang="en-US" b="0" dirty="0" smtClean="0"/>
              <a:t>  Requires face-to-face encounters with every hospice patient to determine continued eligibility at the 180-day recertification, and prior to each recertification and an attestation that such a visit took place.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28</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ACA</a:t>
            </a:r>
            <a:r>
              <a:rPr lang="en-US" dirty="0" smtClean="0"/>
              <a:t> Fraud Prevention Provisions by Sector: Focusing on high risk areas</a:t>
            </a:r>
            <a:endParaRPr lang="en-US" dirty="0"/>
          </a:p>
        </p:txBody>
      </p:sp>
      <p:sp>
        <p:nvSpPr>
          <p:cNvPr id="3" name="Content Placeholder 2"/>
          <p:cNvSpPr>
            <a:spLocks noGrp="1"/>
          </p:cNvSpPr>
          <p:nvPr>
            <p:ph idx="1"/>
          </p:nvPr>
        </p:nvSpPr>
        <p:spPr/>
        <p:txBody>
          <a:bodyPr/>
          <a:lstStyle/>
          <a:p>
            <a:pPr marL="0" indent="0">
              <a:buNone/>
            </a:pPr>
            <a:r>
              <a:rPr lang="en-US" dirty="0" smtClean="0"/>
              <a:t>Medicare Advantage Fraud</a:t>
            </a:r>
          </a:p>
          <a:p>
            <a:pPr marL="0" indent="0">
              <a:lnSpc>
                <a:spcPct val="150000"/>
              </a:lnSpc>
              <a:buNone/>
            </a:pPr>
            <a:r>
              <a:rPr lang="en-US" b="0" dirty="0" smtClean="0"/>
              <a:t>To help reduce opportunities for Medicare Advantage program fraud, the </a:t>
            </a:r>
            <a:r>
              <a:rPr lang="en-US" b="0" dirty="0" err="1" smtClean="0"/>
              <a:t>ACA</a:t>
            </a:r>
            <a:r>
              <a:rPr lang="en-US" b="0" dirty="0" smtClean="0"/>
              <a:t>:</a:t>
            </a:r>
          </a:p>
          <a:p>
            <a:pPr marL="0" indent="0">
              <a:lnSpc>
                <a:spcPct val="150000"/>
              </a:lnSpc>
            </a:pPr>
            <a:r>
              <a:rPr lang="en-US" b="0" dirty="0" smtClean="0"/>
              <a:t>  Establishes new penalties for Medicare Advantage and Part D plans that violate marketing regulations or submit false bids, rebate reports, or other submissions to CMS.</a:t>
            </a:r>
          </a:p>
          <a:p>
            <a:pPr marL="0" indent="0">
              <a:lnSpc>
                <a:spcPct val="150000"/>
              </a:lnSpc>
            </a:pPr>
            <a:r>
              <a:rPr lang="en-US" b="0" dirty="0" smtClean="0"/>
              <a:t>  Phases out overpayments to private Medicare Advantage plans to bring payments more in line with traditional Medicare.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29</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ACA</a:t>
            </a:r>
            <a:endParaRPr lang="en-US" dirty="0"/>
          </a:p>
        </p:txBody>
      </p:sp>
      <p:sp>
        <p:nvSpPr>
          <p:cNvPr id="3" name="Content Placeholder 2"/>
          <p:cNvSpPr>
            <a:spLocks noGrp="1"/>
          </p:cNvSpPr>
          <p:nvPr>
            <p:ph idx="1"/>
          </p:nvPr>
        </p:nvSpPr>
        <p:spPr/>
        <p:txBody>
          <a:bodyPr/>
          <a:lstStyle/>
          <a:p>
            <a:pPr marL="0" indent="0">
              <a:buNone/>
            </a:pPr>
            <a:r>
              <a:rPr lang="en-US" sz="2600" b="0" dirty="0" smtClean="0"/>
              <a:t>The Affordable Care Act (</a:t>
            </a:r>
            <a:r>
              <a:rPr lang="en-US" sz="2600" b="0" dirty="0" err="1" smtClean="0"/>
              <a:t>ACA</a:t>
            </a:r>
            <a:r>
              <a:rPr lang="en-US" sz="2600" b="0" dirty="0" smtClean="0"/>
              <a:t>) seeks to improve anti-fraud and abuse measures by focusing on prevention rather than the traditional “pay-and-chase” model of catching crooks after they have committed fraud. There are four principle ways the </a:t>
            </a:r>
            <a:r>
              <a:rPr lang="en-US" sz="2600" b="0" dirty="0" err="1" smtClean="0"/>
              <a:t>ACA</a:t>
            </a:r>
            <a:r>
              <a:rPr lang="en-US" sz="2600" b="0" dirty="0" smtClean="0"/>
              <a:t> seeks to make changes:</a:t>
            </a:r>
          </a:p>
          <a:p>
            <a:pPr lvl="1">
              <a:buFont typeface="Arial" pitchFamily="34" charset="0"/>
              <a:buAutoNum type="arabicPeriod"/>
            </a:pPr>
            <a:r>
              <a:rPr lang="en-US" b="0" dirty="0" smtClean="0"/>
              <a:t> More money to prevent and fight fraud</a:t>
            </a:r>
          </a:p>
          <a:p>
            <a:pPr lvl="1">
              <a:buFont typeface="Arial" pitchFamily="34" charset="0"/>
              <a:buAutoNum type="arabicPeriod"/>
            </a:pPr>
            <a:r>
              <a:rPr lang="en-US" b="0" dirty="0" smtClean="0"/>
              <a:t> Better screening and compliance</a:t>
            </a:r>
          </a:p>
          <a:p>
            <a:pPr lvl="1">
              <a:buFont typeface="Arial" pitchFamily="34" charset="0"/>
              <a:buAutoNum type="arabicPeriod"/>
            </a:pPr>
            <a:r>
              <a:rPr lang="en-US" b="0" dirty="0" smtClean="0"/>
              <a:t> New penalties</a:t>
            </a:r>
          </a:p>
          <a:p>
            <a:pPr lvl="1">
              <a:buFont typeface="Arial" pitchFamily="34" charset="0"/>
              <a:buAutoNum type="arabicPeriod"/>
            </a:pPr>
            <a:r>
              <a:rPr lang="en-US" b="0" dirty="0" smtClean="0"/>
              <a:t> Better data sharing</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3</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ACA</a:t>
            </a:r>
            <a:r>
              <a:rPr lang="en-US" dirty="0" smtClean="0"/>
              <a:t> Fraud Prevention Provisions by Sector: Focusing on high risk areas</a:t>
            </a:r>
            <a:endParaRPr lang="en-US" dirty="0"/>
          </a:p>
        </p:txBody>
      </p:sp>
      <p:sp>
        <p:nvSpPr>
          <p:cNvPr id="3" name="Content Placeholder 2"/>
          <p:cNvSpPr>
            <a:spLocks noGrp="1"/>
          </p:cNvSpPr>
          <p:nvPr>
            <p:ph idx="1"/>
          </p:nvPr>
        </p:nvSpPr>
        <p:spPr/>
        <p:txBody>
          <a:bodyPr/>
          <a:lstStyle/>
          <a:p>
            <a:pPr marL="0" indent="0">
              <a:buNone/>
            </a:pPr>
            <a:r>
              <a:rPr lang="en-US" sz="2400" dirty="0" smtClean="0"/>
              <a:t>Nursing Home Fraud</a:t>
            </a:r>
          </a:p>
          <a:p>
            <a:pPr marL="0" indent="0">
              <a:buNone/>
            </a:pPr>
            <a:r>
              <a:rPr lang="en-US" sz="2400" b="0" dirty="0" smtClean="0"/>
              <a:t>To help reduce opportunities for fraud in nursing homes, the </a:t>
            </a:r>
            <a:r>
              <a:rPr lang="en-US" sz="2400" b="0" dirty="0" err="1" smtClean="0"/>
              <a:t>ACA</a:t>
            </a:r>
            <a:r>
              <a:rPr lang="en-US" sz="2400" b="0" dirty="0" smtClean="0"/>
              <a:t>:</a:t>
            </a:r>
          </a:p>
          <a:p>
            <a:pPr marL="0" indent="0"/>
            <a:r>
              <a:rPr lang="en-US" sz="2400" b="0" dirty="0" smtClean="0"/>
              <a:t>  Requires that Skilled Nursing Facilities (</a:t>
            </a:r>
            <a:r>
              <a:rPr lang="en-US" sz="2400" b="0" dirty="0" err="1" smtClean="0"/>
              <a:t>SNFs</a:t>
            </a:r>
            <a:r>
              <a:rPr lang="en-US" sz="2400" b="0" dirty="0" smtClean="0"/>
              <a:t>) and nursing facilities (</a:t>
            </a:r>
            <a:r>
              <a:rPr lang="en-US" sz="2400" b="0" dirty="0" err="1" smtClean="0"/>
              <a:t>NFs</a:t>
            </a:r>
            <a:r>
              <a:rPr lang="en-US" sz="2400" b="0" dirty="0" smtClean="0"/>
              <a:t>) make available information on ownership of the facility, including </a:t>
            </a:r>
          </a:p>
          <a:p>
            <a:pPr lvl="1">
              <a:buFont typeface="Wingdings" pitchFamily="2" charset="2"/>
              <a:buChar char="§"/>
            </a:pPr>
            <a:r>
              <a:rPr lang="en-US" sz="2000" b="0" dirty="0" smtClean="0"/>
              <a:t>a description of the facility’s governing body, </a:t>
            </a:r>
          </a:p>
          <a:p>
            <a:pPr lvl="1">
              <a:buFont typeface="Wingdings" pitchFamily="2" charset="2"/>
              <a:buChar char="§"/>
            </a:pPr>
            <a:r>
              <a:rPr lang="en-US" sz="2000" b="0" dirty="0" smtClean="0"/>
              <a:t>director, officers, partners, trustees, managers </a:t>
            </a:r>
          </a:p>
          <a:p>
            <a:pPr lvl="1">
              <a:buFont typeface="Wingdings" pitchFamily="2" charset="2"/>
              <a:buChar char="§"/>
            </a:pPr>
            <a:r>
              <a:rPr lang="en-US" sz="2000" b="0" dirty="0" smtClean="0"/>
              <a:t>and anyone else associated with the facility.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30</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Nursing Home Fraud</a:t>
            </a:r>
            <a:br>
              <a:rPr lang="en-US" sz="2800" dirty="0" smtClean="0"/>
            </a:br>
            <a:r>
              <a:rPr lang="en-US" sz="2800" dirty="0" smtClean="0"/>
              <a:t>To help reduce opportunities for fraud in nursing homes, the </a:t>
            </a:r>
            <a:r>
              <a:rPr lang="en-US" sz="2800" dirty="0" err="1" smtClean="0"/>
              <a:t>ACA</a:t>
            </a:r>
            <a:r>
              <a:rPr lang="en-US" sz="2800" dirty="0" smtClean="0"/>
              <a:t> (cont.)</a:t>
            </a:r>
            <a:endParaRPr lang="en-US" sz="2800" dirty="0"/>
          </a:p>
        </p:txBody>
      </p:sp>
      <p:sp>
        <p:nvSpPr>
          <p:cNvPr id="3" name="Content Placeholder 2"/>
          <p:cNvSpPr>
            <a:spLocks noGrp="1"/>
          </p:cNvSpPr>
          <p:nvPr>
            <p:ph idx="1"/>
          </p:nvPr>
        </p:nvSpPr>
        <p:spPr/>
        <p:txBody>
          <a:bodyPr/>
          <a:lstStyle/>
          <a:p>
            <a:r>
              <a:rPr lang="en-US" b="0" dirty="0" smtClean="0"/>
              <a:t>Requires </a:t>
            </a:r>
            <a:r>
              <a:rPr lang="en-US" b="0" dirty="0" err="1" smtClean="0"/>
              <a:t>SNFs</a:t>
            </a:r>
            <a:r>
              <a:rPr lang="en-US" b="0" dirty="0" smtClean="0"/>
              <a:t> and </a:t>
            </a:r>
            <a:r>
              <a:rPr lang="en-US" b="0" dirty="0" err="1" smtClean="0"/>
              <a:t>NFs</a:t>
            </a:r>
            <a:r>
              <a:rPr lang="en-US" b="0" dirty="0" smtClean="0"/>
              <a:t> to operate a compliance and ethics program that will effectively prevent and detect criminal, civil, and administrative violations.</a:t>
            </a:r>
          </a:p>
          <a:p>
            <a:r>
              <a:rPr lang="en-US" b="0" dirty="0" smtClean="0"/>
              <a:t>Requires a nationwide program for national and state background checks on prospective direct patient access employees of long-term care facilities and providers. The government’s Nursing Home Compare Medicare website (</a:t>
            </a:r>
            <a:r>
              <a:rPr lang="en-US" b="0" dirty="0" err="1" smtClean="0">
                <a:hlinkClick r:id="rId2"/>
              </a:rPr>
              <a:t>www.medicare.gov/NHCompare/</a:t>
            </a:r>
            <a:r>
              <a:rPr lang="en-US" b="0" dirty="0" smtClean="0"/>
              <a:t>)  includes information on the number of instances of judicial review  of criminal violations by a facility or its employees. </a:t>
            </a:r>
          </a:p>
          <a:p>
            <a:r>
              <a:rPr lang="en-US" b="0" dirty="0" smtClean="0"/>
              <a:t>Makes it easier for the DOJ to investigate potential fraud or wrongdoing at facilities such as nursing homes.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31</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and Answer Session</a:t>
            </a:r>
            <a:endParaRPr lang="en-US"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32</a:t>
            </a:fld>
            <a:endParaRPr lang="en-US" dirty="0"/>
          </a:p>
        </p:txBody>
      </p:sp>
      <p:pic>
        <p:nvPicPr>
          <p:cNvPr id="5" name="Picture 5" descr="MC900383528[1]"/>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46754" y="3286271"/>
            <a:ext cx="1650492" cy="18205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More money to prevent and fight fraud</a:t>
            </a:r>
            <a:endParaRPr lang="en-US" dirty="0"/>
          </a:p>
        </p:txBody>
      </p:sp>
      <p:sp>
        <p:nvSpPr>
          <p:cNvPr id="3" name="Content Placeholder 2"/>
          <p:cNvSpPr>
            <a:spLocks noGrp="1"/>
          </p:cNvSpPr>
          <p:nvPr>
            <p:ph idx="1"/>
          </p:nvPr>
        </p:nvSpPr>
        <p:spPr/>
        <p:txBody>
          <a:bodyPr/>
          <a:lstStyle/>
          <a:p>
            <a:pPr marL="0" indent="0">
              <a:lnSpc>
                <a:spcPct val="150000"/>
              </a:lnSpc>
              <a:buNone/>
            </a:pPr>
            <a:r>
              <a:rPr lang="en-US" b="0" dirty="0" smtClean="0"/>
              <a:t>The </a:t>
            </a:r>
            <a:r>
              <a:rPr lang="en-US" b="0" dirty="0" err="1" smtClean="0"/>
              <a:t>ACA</a:t>
            </a:r>
            <a:r>
              <a:rPr lang="en-US" b="0" dirty="0" smtClean="0"/>
              <a:t> provides $350 million over 10 years (FY 2011 through FY 2020) through the Health Care Fraud and Abuse Control Account (</a:t>
            </a:r>
            <a:r>
              <a:rPr lang="en-US" b="0" dirty="0" err="1" smtClean="0"/>
              <a:t>HCFAC</a:t>
            </a:r>
            <a:r>
              <a:rPr lang="en-US" b="0" dirty="0" smtClean="0"/>
              <a:t>). </a:t>
            </a:r>
          </a:p>
          <a:p>
            <a:pPr marL="0" indent="0">
              <a:lnSpc>
                <a:spcPct val="150000"/>
              </a:lnSpc>
              <a:buNone/>
            </a:pPr>
            <a:r>
              <a:rPr lang="en-US" b="0" dirty="0" smtClean="0"/>
              <a:t>The </a:t>
            </a:r>
            <a:r>
              <a:rPr lang="en-US" b="0" dirty="0" err="1" smtClean="0"/>
              <a:t>ACA</a:t>
            </a:r>
            <a:r>
              <a:rPr lang="en-US" b="0" dirty="0" smtClean="0"/>
              <a:t> also allows these funds to support the hiring of new officials and agents that can help prevent and identify fraud.</a:t>
            </a:r>
            <a:r>
              <a:rPr lang="en-US" sz="2800" b="0" dirty="0" smtClean="0"/>
              <a:t>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4</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Better screening and compliance</a:t>
            </a:r>
            <a:endParaRPr lang="en-US" dirty="0"/>
          </a:p>
        </p:txBody>
      </p:sp>
      <p:sp>
        <p:nvSpPr>
          <p:cNvPr id="3" name="Content Placeholder 2"/>
          <p:cNvSpPr>
            <a:spLocks noGrp="1"/>
          </p:cNvSpPr>
          <p:nvPr>
            <p:ph idx="1"/>
          </p:nvPr>
        </p:nvSpPr>
        <p:spPr/>
        <p:txBody>
          <a:bodyPr/>
          <a:lstStyle/>
          <a:p>
            <a:pPr marL="0" indent="0">
              <a:lnSpc>
                <a:spcPct val="150000"/>
              </a:lnSpc>
              <a:buNone/>
            </a:pPr>
            <a:endParaRPr lang="en-US" b="0" dirty="0" smtClean="0"/>
          </a:p>
          <a:p>
            <a:pPr marL="0" indent="0">
              <a:lnSpc>
                <a:spcPct val="150000"/>
              </a:lnSpc>
              <a:buNone/>
            </a:pPr>
            <a:r>
              <a:rPr lang="en-US" b="0" dirty="0" smtClean="0"/>
              <a:t>The </a:t>
            </a:r>
            <a:r>
              <a:rPr lang="en-US" b="0" dirty="0" err="1" smtClean="0"/>
              <a:t>ACA</a:t>
            </a:r>
            <a:r>
              <a:rPr lang="en-US" b="0" dirty="0" smtClean="0"/>
              <a:t> allows the Centers for Medicare and Medicaid Services (CMS) to conduct background checks, site visits, and other enhanced oversight to weed out fraudulent providers before they starting billing the program. </a:t>
            </a:r>
          </a:p>
          <a:p>
            <a:pPr marL="0" indent="0">
              <a:lnSpc>
                <a:spcPct val="150000"/>
              </a:lnSpc>
              <a:spcBef>
                <a:spcPts val="0"/>
              </a:spcBef>
              <a:buNone/>
            </a:pPr>
            <a:r>
              <a:rPr lang="en-US" b="0" dirty="0" smtClean="0"/>
              <a:t>The </a:t>
            </a:r>
            <a:r>
              <a:rPr lang="en-US" b="0" dirty="0" err="1" smtClean="0"/>
              <a:t>ACA</a:t>
            </a:r>
            <a:r>
              <a:rPr lang="en-US" b="0" dirty="0" smtClean="0"/>
              <a:t> makes changes in the following areas:</a:t>
            </a:r>
            <a:r>
              <a:rPr lang="en-US" sz="3200" b="0" dirty="0" smtClean="0"/>
              <a:t>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5</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Better screening and compliance (cont.)</a:t>
            </a:r>
            <a:endParaRPr lang="en-US" dirty="0"/>
          </a:p>
        </p:txBody>
      </p:sp>
      <p:sp>
        <p:nvSpPr>
          <p:cNvPr id="3" name="Content Placeholder 2"/>
          <p:cNvSpPr>
            <a:spLocks noGrp="1"/>
          </p:cNvSpPr>
          <p:nvPr>
            <p:ph idx="1"/>
          </p:nvPr>
        </p:nvSpPr>
        <p:spPr/>
        <p:txBody>
          <a:bodyPr/>
          <a:lstStyle/>
          <a:p>
            <a:pPr marL="571500" indent="-571500">
              <a:buFont typeface="Wingdings" pitchFamily="2" charset="2"/>
              <a:buAutoNum type="alphaLcParenR"/>
            </a:pPr>
            <a:r>
              <a:rPr lang="en-US" sz="2800" dirty="0" smtClean="0"/>
              <a:t>Screening and Disclosure.</a:t>
            </a:r>
            <a:r>
              <a:rPr lang="en-US" dirty="0" smtClean="0"/>
              <a:t> </a:t>
            </a:r>
          </a:p>
          <a:p>
            <a:pPr marL="571500" indent="-571500">
              <a:buNone/>
            </a:pPr>
            <a:r>
              <a:rPr lang="en-US" b="0" dirty="0" smtClean="0"/>
              <a:t>Creates a national pre-enrollment screening program for all providers, and requires disclosure of prior association with delinquent providers or suppliers. </a:t>
            </a:r>
          </a:p>
          <a:p>
            <a:pPr marL="571500" indent="-571500">
              <a:buNone/>
            </a:pPr>
            <a:r>
              <a:rPr lang="en-US" b="0" dirty="0" smtClean="0"/>
              <a:t>States will have to screen providers to determine if they have a history of defrauding government. </a:t>
            </a:r>
          </a:p>
          <a:p>
            <a:pPr marL="571500" indent="-571500">
              <a:buNone/>
            </a:pPr>
            <a:r>
              <a:rPr lang="en-US" b="0" dirty="0" smtClean="0"/>
              <a:t>Those types of providers and suppliers that have been identified in the past as posing a higher risk of fraud (such as durable medical equipment suppliers) will be subject to a more thorough screening process.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6</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Better screening and compliance (cont.)</a:t>
            </a:r>
            <a:endParaRPr lang="en-US" dirty="0"/>
          </a:p>
        </p:txBody>
      </p:sp>
      <p:sp>
        <p:nvSpPr>
          <p:cNvPr id="3" name="Content Placeholder 2"/>
          <p:cNvSpPr>
            <a:spLocks noGrp="1"/>
          </p:cNvSpPr>
          <p:nvPr>
            <p:ph idx="1"/>
          </p:nvPr>
        </p:nvSpPr>
        <p:spPr/>
        <p:txBody>
          <a:bodyPr/>
          <a:lstStyle/>
          <a:p>
            <a:pPr marL="0" indent="0">
              <a:spcAft>
                <a:spcPts val="800"/>
              </a:spcAft>
              <a:buNone/>
            </a:pPr>
            <a:r>
              <a:rPr lang="en-US" sz="2500" dirty="0" smtClean="0"/>
              <a:t>b) Licensing, Background Checks. </a:t>
            </a:r>
          </a:p>
          <a:p>
            <a:pPr marL="0" indent="0">
              <a:spcAft>
                <a:spcPts val="800"/>
              </a:spcAft>
              <a:buNone/>
            </a:pPr>
            <a:r>
              <a:rPr lang="en-US" sz="2500" b="0" dirty="0" smtClean="0"/>
              <a:t>Increases oversight of providers and suppliers participating or enrolling in Medicare and Medicaid through  </a:t>
            </a:r>
          </a:p>
          <a:p>
            <a:pPr lvl="1">
              <a:spcAft>
                <a:spcPts val="800"/>
              </a:spcAft>
            </a:pPr>
            <a:r>
              <a:rPr lang="en-US" sz="2400" b="0" dirty="0" smtClean="0"/>
              <a:t> mandatory licensure checks, </a:t>
            </a:r>
          </a:p>
          <a:p>
            <a:pPr lvl="1">
              <a:spcAft>
                <a:spcPts val="800"/>
              </a:spcAft>
            </a:pPr>
            <a:r>
              <a:rPr lang="en-US" sz="2400" b="0" dirty="0" smtClean="0"/>
              <a:t> fingerprinting of high-risk providers, </a:t>
            </a:r>
          </a:p>
          <a:p>
            <a:pPr lvl="1">
              <a:spcAft>
                <a:spcPts val="800"/>
              </a:spcAft>
            </a:pPr>
            <a:r>
              <a:rPr lang="en-US" sz="2400" b="0" dirty="0" smtClean="0"/>
              <a:t> site visits and </a:t>
            </a:r>
          </a:p>
          <a:p>
            <a:pPr lvl="1">
              <a:spcAft>
                <a:spcPts val="800"/>
              </a:spcAft>
            </a:pPr>
            <a:r>
              <a:rPr lang="en-US" sz="2400" b="0" dirty="0" smtClean="0"/>
              <a:t> criminal background checks                               </a:t>
            </a:r>
          </a:p>
          <a:p>
            <a:pPr marL="0" indent="0">
              <a:buNone/>
            </a:pPr>
            <a:r>
              <a:rPr lang="en-US" sz="2500" b="0" dirty="0" smtClean="0"/>
              <a:t>before a provider can begin billing Medicare or Medicaid.</a:t>
            </a:r>
            <a:r>
              <a:rPr lang="en-US" b="0" dirty="0" smtClean="0"/>
              <a:t> </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7</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Better screening and compliance (cont.)</a:t>
            </a:r>
            <a:endParaRPr lang="en-US" dirty="0"/>
          </a:p>
        </p:txBody>
      </p:sp>
      <p:sp>
        <p:nvSpPr>
          <p:cNvPr id="3" name="Content Placeholder 2"/>
          <p:cNvSpPr>
            <a:spLocks noGrp="1"/>
          </p:cNvSpPr>
          <p:nvPr>
            <p:ph idx="1"/>
          </p:nvPr>
        </p:nvSpPr>
        <p:spPr/>
        <p:txBody>
          <a:bodyPr/>
          <a:lstStyle/>
          <a:p>
            <a:pPr marL="0" indent="0">
              <a:buNone/>
            </a:pPr>
            <a:r>
              <a:rPr lang="en-US" dirty="0" smtClean="0"/>
              <a:t>c) Temporary Moratorium. </a:t>
            </a:r>
          </a:p>
          <a:p>
            <a:pPr marL="0" indent="0">
              <a:lnSpc>
                <a:spcPct val="150000"/>
              </a:lnSpc>
              <a:buNone/>
            </a:pPr>
            <a:r>
              <a:rPr lang="en-US" b="0" dirty="0" smtClean="0"/>
              <a:t>Allows the Health and Human Services (</a:t>
            </a:r>
            <a:r>
              <a:rPr lang="en-US" b="0" dirty="0" err="1" smtClean="0"/>
              <a:t>HHS</a:t>
            </a:r>
            <a:r>
              <a:rPr lang="en-US" b="0" dirty="0" smtClean="0"/>
              <a:t>) Secretary to prohibit new providers from joining the program where necessary to prevent or combat fraud, waste or abuse in certain geographic areas or for certain categories of services.</a:t>
            </a:r>
            <a:r>
              <a:rPr lang="en-US" sz="2800" dirty="0" smtClean="0"/>
              <a:t> </a:t>
            </a:r>
            <a:endParaRPr lang="en-US"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8</a:t>
            </a:fld>
            <a:endParaRPr lang="en-US" dirty="0"/>
          </a:p>
        </p:txBody>
      </p:sp>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Better screening and compliance (cont.)</a:t>
            </a:r>
            <a:endParaRPr lang="en-US" dirty="0"/>
          </a:p>
        </p:txBody>
      </p:sp>
      <p:sp>
        <p:nvSpPr>
          <p:cNvPr id="3" name="Content Placeholder 2"/>
          <p:cNvSpPr>
            <a:spLocks noGrp="1"/>
          </p:cNvSpPr>
          <p:nvPr>
            <p:ph idx="1"/>
          </p:nvPr>
        </p:nvSpPr>
        <p:spPr/>
        <p:txBody>
          <a:bodyPr/>
          <a:lstStyle/>
          <a:p>
            <a:pPr marL="0" indent="0">
              <a:buNone/>
            </a:pPr>
            <a:r>
              <a:rPr lang="en-US" dirty="0" smtClean="0"/>
              <a:t>d) Withholding Payments. </a:t>
            </a:r>
          </a:p>
          <a:p>
            <a:pPr marL="0" indent="0">
              <a:lnSpc>
                <a:spcPct val="150000"/>
              </a:lnSpc>
              <a:buNone/>
            </a:pPr>
            <a:r>
              <a:rPr lang="en-US" b="0" dirty="0" smtClean="0"/>
              <a:t>Allows the </a:t>
            </a:r>
            <a:r>
              <a:rPr lang="en-US" b="0" dirty="0" err="1" smtClean="0"/>
              <a:t>HHS</a:t>
            </a:r>
            <a:r>
              <a:rPr lang="en-US" b="0" dirty="0" smtClean="0"/>
              <a:t> Secretary to temporarily withhold payment to any Medicare or Medicaid provider if a credible allegation of fraud has been made and an investigation is pending.</a:t>
            </a:r>
            <a:endParaRPr lang="en-US" b="0" dirty="0"/>
          </a:p>
        </p:txBody>
      </p:sp>
      <p:sp>
        <p:nvSpPr>
          <p:cNvPr id="4" name="Slide Number Placeholder 3"/>
          <p:cNvSpPr>
            <a:spLocks noGrp="1"/>
          </p:cNvSpPr>
          <p:nvPr>
            <p:ph type="sldNum" sz="quarter" idx="10"/>
          </p:nvPr>
        </p:nvSpPr>
        <p:spPr/>
        <p:txBody>
          <a:bodyPr/>
          <a:lstStyle/>
          <a:p>
            <a:fld id="{D31892A3-F709-48A8-8E74-B57DABD24CE1}" type="slidenum">
              <a:rPr lang="en-US" smtClean="0"/>
              <a:pPr/>
              <a:t>9</a:t>
            </a:fld>
            <a:endParaRPr lang="en-US" dirty="0"/>
          </a:p>
        </p:txBody>
      </p:sp>
      <p:pic>
        <p:nvPicPr>
          <p:cNvPr id="5" name="Picture 5" descr="C:\Users\blee\AppData\Local\Microsoft\Windows\Temporary Internet Files\Content.IE5\VJWFXWIP\MC900440391[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39529" y="4005072"/>
            <a:ext cx="2405063" cy="1843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857988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2 Line Title">
  <a:themeElements>
    <a:clrScheme name="1_Standarddesign 1">
      <a:dk1>
        <a:srgbClr val="000000"/>
      </a:dk1>
      <a:lt1>
        <a:srgbClr val="FFFFFF"/>
      </a:lt1>
      <a:dk2>
        <a:srgbClr val="0D3D65"/>
      </a:dk2>
      <a:lt2>
        <a:srgbClr val="BE0009"/>
      </a:lt2>
      <a:accent1>
        <a:srgbClr val="1C4C74"/>
      </a:accent1>
      <a:accent2>
        <a:srgbClr val="2C6D92"/>
      </a:accent2>
      <a:accent3>
        <a:srgbClr val="FFFFFF"/>
      </a:accent3>
      <a:accent4>
        <a:srgbClr val="000000"/>
      </a:accent4>
      <a:accent5>
        <a:srgbClr val="ABB2BC"/>
      </a:accent5>
      <a:accent6>
        <a:srgbClr val="276284"/>
      </a:accent6>
      <a:hlink>
        <a:srgbClr val="4797B9"/>
      </a:hlink>
      <a:folHlink>
        <a:srgbClr val="65C3E3"/>
      </a:folHlink>
    </a:clrScheme>
    <a:fontScheme name="1_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andarddesign 1">
        <a:dk1>
          <a:srgbClr val="000000"/>
        </a:dk1>
        <a:lt1>
          <a:srgbClr val="FFFFFF"/>
        </a:lt1>
        <a:dk2>
          <a:srgbClr val="0D3D65"/>
        </a:dk2>
        <a:lt2>
          <a:srgbClr val="BE0009"/>
        </a:lt2>
        <a:accent1>
          <a:srgbClr val="1C4C74"/>
        </a:accent1>
        <a:accent2>
          <a:srgbClr val="2C6D92"/>
        </a:accent2>
        <a:accent3>
          <a:srgbClr val="FFFFFF"/>
        </a:accent3>
        <a:accent4>
          <a:srgbClr val="000000"/>
        </a:accent4>
        <a:accent5>
          <a:srgbClr val="ABB2BC"/>
        </a:accent5>
        <a:accent6>
          <a:srgbClr val="276284"/>
        </a:accent6>
        <a:hlink>
          <a:srgbClr val="4797B9"/>
        </a:hlink>
        <a:folHlink>
          <a:srgbClr val="65C3E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ne Line Title">
  <a:themeElements>
    <a:clrScheme name="1_Standarddesign 1">
      <a:dk1>
        <a:srgbClr val="000000"/>
      </a:dk1>
      <a:lt1>
        <a:srgbClr val="FFFFFF"/>
      </a:lt1>
      <a:dk2>
        <a:srgbClr val="0D3D65"/>
      </a:dk2>
      <a:lt2>
        <a:srgbClr val="BE0009"/>
      </a:lt2>
      <a:accent1>
        <a:srgbClr val="1C4C74"/>
      </a:accent1>
      <a:accent2>
        <a:srgbClr val="2C6D92"/>
      </a:accent2>
      <a:accent3>
        <a:srgbClr val="FFFFFF"/>
      </a:accent3>
      <a:accent4>
        <a:srgbClr val="000000"/>
      </a:accent4>
      <a:accent5>
        <a:srgbClr val="ABB2BC"/>
      </a:accent5>
      <a:accent6>
        <a:srgbClr val="276284"/>
      </a:accent6>
      <a:hlink>
        <a:srgbClr val="4797B9"/>
      </a:hlink>
      <a:folHlink>
        <a:srgbClr val="65C3E3"/>
      </a:folHlink>
    </a:clrScheme>
    <a:fontScheme name="1_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andarddesign 1">
        <a:dk1>
          <a:srgbClr val="000000"/>
        </a:dk1>
        <a:lt1>
          <a:srgbClr val="FFFFFF"/>
        </a:lt1>
        <a:dk2>
          <a:srgbClr val="0D3D65"/>
        </a:dk2>
        <a:lt2>
          <a:srgbClr val="BE0009"/>
        </a:lt2>
        <a:accent1>
          <a:srgbClr val="1C4C74"/>
        </a:accent1>
        <a:accent2>
          <a:srgbClr val="2C6D92"/>
        </a:accent2>
        <a:accent3>
          <a:srgbClr val="FFFFFF"/>
        </a:accent3>
        <a:accent4>
          <a:srgbClr val="000000"/>
        </a:accent4>
        <a:accent5>
          <a:srgbClr val="ABB2BC"/>
        </a:accent5>
        <a:accent6>
          <a:srgbClr val="276284"/>
        </a:accent6>
        <a:hlink>
          <a:srgbClr val="4797B9"/>
        </a:hlink>
        <a:folHlink>
          <a:srgbClr val="65C3E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No Line Title">
  <a:themeElements>
    <a:clrScheme name="1_Standarddesign 1">
      <a:dk1>
        <a:srgbClr val="000000"/>
      </a:dk1>
      <a:lt1>
        <a:srgbClr val="FFFFFF"/>
      </a:lt1>
      <a:dk2>
        <a:srgbClr val="0D3D65"/>
      </a:dk2>
      <a:lt2>
        <a:srgbClr val="BE0009"/>
      </a:lt2>
      <a:accent1>
        <a:srgbClr val="1C4C74"/>
      </a:accent1>
      <a:accent2>
        <a:srgbClr val="2C6D92"/>
      </a:accent2>
      <a:accent3>
        <a:srgbClr val="FFFFFF"/>
      </a:accent3>
      <a:accent4>
        <a:srgbClr val="000000"/>
      </a:accent4>
      <a:accent5>
        <a:srgbClr val="ABB2BC"/>
      </a:accent5>
      <a:accent6>
        <a:srgbClr val="276284"/>
      </a:accent6>
      <a:hlink>
        <a:srgbClr val="4797B9"/>
      </a:hlink>
      <a:folHlink>
        <a:srgbClr val="65C3E3"/>
      </a:folHlink>
    </a:clrScheme>
    <a:fontScheme name="1_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andarddesign 1">
        <a:dk1>
          <a:srgbClr val="000000"/>
        </a:dk1>
        <a:lt1>
          <a:srgbClr val="FFFFFF"/>
        </a:lt1>
        <a:dk2>
          <a:srgbClr val="0D3D65"/>
        </a:dk2>
        <a:lt2>
          <a:srgbClr val="BE0009"/>
        </a:lt2>
        <a:accent1>
          <a:srgbClr val="1C4C74"/>
        </a:accent1>
        <a:accent2>
          <a:srgbClr val="2C6D92"/>
        </a:accent2>
        <a:accent3>
          <a:srgbClr val="FFFFFF"/>
        </a:accent3>
        <a:accent4>
          <a:srgbClr val="000000"/>
        </a:accent4>
        <a:accent5>
          <a:srgbClr val="ABB2BC"/>
        </a:accent5>
        <a:accent6>
          <a:srgbClr val="276284"/>
        </a:accent6>
        <a:hlink>
          <a:srgbClr val="4797B9"/>
        </a:hlink>
        <a:folHlink>
          <a:srgbClr val="65C3E3"/>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_Standarddesign 1">
    <a:dk1>
      <a:srgbClr val="000000"/>
    </a:dk1>
    <a:lt1>
      <a:srgbClr val="FFFFFF"/>
    </a:lt1>
    <a:dk2>
      <a:srgbClr val="0D3D65"/>
    </a:dk2>
    <a:lt2>
      <a:srgbClr val="BE0009"/>
    </a:lt2>
    <a:accent1>
      <a:srgbClr val="1C4C74"/>
    </a:accent1>
    <a:accent2>
      <a:srgbClr val="2C6D92"/>
    </a:accent2>
    <a:accent3>
      <a:srgbClr val="FFFFFF"/>
    </a:accent3>
    <a:accent4>
      <a:srgbClr val="000000"/>
    </a:accent4>
    <a:accent5>
      <a:srgbClr val="ABB2BC"/>
    </a:accent5>
    <a:accent6>
      <a:srgbClr val="276284"/>
    </a:accent6>
    <a:hlink>
      <a:srgbClr val="4797B9"/>
    </a:hlink>
    <a:folHlink>
      <a:srgbClr val="65C3E3"/>
    </a:folHlink>
  </a:clrScheme>
</a:themeOverride>
</file>

<file path=docProps/app.xml><?xml version="1.0" encoding="utf-8"?>
<Properties xmlns="http://schemas.openxmlformats.org/officeDocument/2006/extended-properties" xmlns:vt="http://schemas.openxmlformats.org/officeDocument/2006/docPropsVTypes">
  <Template/>
  <TotalTime>0</TotalTime>
  <Words>1864</Words>
  <Application>Microsoft Office PowerPoint</Application>
  <PresentationFormat>On-screen Show (4:3)</PresentationFormat>
  <Paragraphs>182</Paragraphs>
  <Slides>32</Slides>
  <Notes>0</Notes>
  <HiddenSlides>0</HiddenSlides>
  <MMClips>0</MMClips>
  <ScaleCrop>false</ScaleCrop>
  <HeadingPairs>
    <vt:vector size="4" baseType="variant">
      <vt:variant>
        <vt:lpstr>Theme</vt:lpstr>
      </vt:variant>
      <vt:variant>
        <vt:i4>3</vt:i4>
      </vt:variant>
      <vt:variant>
        <vt:lpstr>Slide Titles</vt:lpstr>
      </vt:variant>
      <vt:variant>
        <vt:i4>32</vt:i4>
      </vt:variant>
    </vt:vector>
  </HeadingPairs>
  <TitlesOfParts>
    <vt:vector size="35" baseType="lpstr">
      <vt:lpstr>2 Line Title</vt:lpstr>
      <vt:lpstr>One Line Title</vt:lpstr>
      <vt:lpstr>No Line Title</vt:lpstr>
      <vt:lpstr>Summary of Anti-Fraud Provisions in the Affordable Care Act </vt:lpstr>
      <vt:lpstr>The Patient Protection and Affordable Care Act</vt:lpstr>
      <vt:lpstr>ACA</vt:lpstr>
      <vt:lpstr>1. More money to prevent and fight fraud</vt:lpstr>
      <vt:lpstr>2. Better screening and compliance</vt:lpstr>
      <vt:lpstr>2. Better screening and compliance (cont.)</vt:lpstr>
      <vt:lpstr>2. Better screening and compliance (cont.)</vt:lpstr>
      <vt:lpstr>2. Better screening and compliance (cont.)</vt:lpstr>
      <vt:lpstr>2. Better screening and compliance (cont.)</vt:lpstr>
      <vt:lpstr>2. Better screening and compliance (cont.)</vt:lpstr>
      <vt:lpstr>2. Better screening and compliance (cont.)</vt:lpstr>
      <vt:lpstr>2. Better screening and compliance (cont.)</vt:lpstr>
      <vt:lpstr>2. Better screening and compliance (cont.)</vt:lpstr>
      <vt:lpstr>2. Better screening and compliance (cont.)</vt:lpstr>
      <vt:lpstr>3. New Penalties to Deter Fraud and Abuse</vt:lpstr>
      <vt:lpstr>3. New Penalties to Deter Fraud and Abuse (cont.)</vt:lpstr>
      <vt:lpstr>3. New Penalties to Deter Fraud and Abuse (cont.)</vt:lpstr>
      <vt:lpstr>3. New Penalties to Deter Fraud and Abuse (cont.)</vt:lpstr>
      <vt:lpstr>3. New Penalties to Deter Fraud and Abuse (cont.)</vt:lpstr>
      <vt:lpstr>4. Data sharing to identify fraud</vt:lpstr>
      <vt:lpstr>4. Data sharing to identify fraud (cont.)</vt:lpstr>
      <vt:lpstr>4. Data sharing to identify fraud (cont.)</vt:lpstr>
      <vt:lpstr>4. Data sharing to identify fraud (cont.)</vt:lpstr>
      <vt:lpstr>4. Data sharing to identify fraud (cont.)</vt:lpstr>
      <vt:lpstr>ACA Fraud Prevention Provisions by Sector: Focusing on high risk areas</vt:lpstr>
      <vt:lpstr>ACA Fraud Prevention Provisions by Sector: Focusing on high risk areas (cont.)</vt:lpstr>
      <vt:lpstr>ACA Fraud Prevention Provisions by Sector: Focusing on high risk areas</vt:lpstr>
      <vt:lpstr>ACA Fraud Prevention Provisions by Sector: Focusing on high risk areas</vt:lpstr>
      <vt:lpstr>ACA Fraud Prevention Provisions by Sector: Focusing on high risk areas</vt:lpstr>
      <vt:lpstr>ACA Fraud Prevention Provisions by Sector: Focusing on high risk areas</vt:lpstr>
      <vt:lpstr>Nursing Home Fraud To help reduce opportunities for fraud in nursing homes, the ACA (cont.)</vt:lpstr>
      <vt:lpstr>Question and Answer Session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239</cp:revision>
  <dcterms:created xsi:type="dcterms:W3CDTF">2004-03-01T17:43:16Z</dcterms:created>
  <dcterms:modified xsi:type="dcterms:W3CDTF">2013-10-18T15:45:46Z</dcterms:modified>
</cp:coreProperties>
</file>